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71"/>
  </p:notesMasterIdLst>
  <p:sldIdLst>
    <p:sldId id="256" r:id="rId2"/>
    <p:sldId id="29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91" r:id="rId17"/>
    <p:sldId id="292" r:id="rId18"/>
    <p:sldId id="276" r:id="rId19"/>
    <p:sldId id="277" r:id="rId20"/>
    <p:sldId id="279" r:id="rId21"/>
    <p:sldId id="315" r:id="rId22"/>
    <p:sldId id="287" r:id="rId23"/>
    <p:sldId id="289" r:id="rId24"/>
    <p:sldId id="290" r:id="rId25"/>
    <p:sldId id="293" r:id="rId26"/>
    <p:sldId id="294" r:id="rId27"/>
    <p:sldId id="316" r:id="rId28"/>
    <p:sldId id="295" r:id="rId29"/>
    <p:sldId id="297"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23" r:id="rId46"/>
    <p:sldId id="324" r:id="rId47"/>
    <p:sldId id="325" r:id="rId48"/>
    <p:sldId id="326" r:id="rId49"/>
    <p:sldId id="327" r:id="rId50"/>
    <p:sldId id="328" r:id="rId51"/>
    <p:sldId id="329" r:id="rId52"/>
    <p:sldId id="330" r:id="rId53"/>
    <p:sldId id="331" r:id="rId54"/>
    <p:sldId id="332" r:id="rId55"/>
    <p:sldId id="333" r:id="rId56"/>
    <p:sldId id="334" r:id="rId57"/>
    <p:sldId id="319" r:id="rId58"/>
    <p:sldId id="320" r:id="rId59"/>
    <p:sldId id="321" r:id="rId60"/>
    <p:sldId id="318" r:id="rId61"/>
    <p:sldId id="322" r:id="rId62"/>
    <p:sldId id="335" r:id="rId63"/>
    <p:sldId id="336" r:id="rId64"/>
    <p:sldId id="337" r:id="rId65"/>
    <p:sldId id="338" r:id="rId66"/>
    <p:sldId id="339" r:id="rId67"/>
    <p:sldId id="340" r:id="rId68"/>
    <p:sldId id="341" r:id="rId69"/>
    <p:sldId id="342"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84" autoAdjust="0"/>
  </p:normalViewPr>
  <p:slideViewPr>
    <p:cSldViewPr snapToGrid="0">
      <p:cViewPr varScale="1">
        <p:scale>
          <a:sx n="60" d="100"/>
          <a:sy n="60" d="100"/>
        </p:scale>
        <p:origin x="1602" y="66"/>
      </p:cViewPr>
      <p:guideLst/>
    </p:cSldViewPr>
  </p:slideViewPr>
  <p:notesTextViewPr>
    <p:cViewPr>
      <p:scale>
        <a:sx n="1" d="1"/>
        <a:sy n="1" d="1"/>
      </p:scale>
      <p:origin x="0" y="0"/>
    </p:cViewPr>
  </p:notesTextViewPr>
  <p:sorterViewPr>
    <p:cViewPr>
      <p:scale>
        <a:sx n="100" d="100"/>
        <a:sy n="100" d="100"/>
      </p:scale>
      <p:origin x="0" y="-10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EAF28-6E22-45A9-894F-24E421E13C74}" type="datetimeFigureOut">
              <a:rPr lang="en-US" smtClean="0"/>
              <a:t>5/27/2017</a:t>
            </a:fld>
            <a:endParaRPr 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9BD5A3-6767-4DCF-92A3-F17AA27B7FB4}" type="slidenum">
              <a:rPr lang="en-US" smtClean="0"/>
              <a:t>‹#›</a:t>
            </a:fld>
            <a:endParaRPr lang="en-US"/>
          </a:p>
        </p:txBody>
      </p:sp>
    </p:spTree>
    <p:extLst>
      <p:ext uri="{BB962C8B-B14F-4D97-AF65-F5344CB8AC3E}">
        <p14:creationId xmlns:p14="http://schemas.microsoft.com/office/powerpoint/2010/main" val="1954652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Formant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en.wikipedia.org/wiki/Speech_recognition#cite_note-7"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John_R._Pierce"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en.wikipedia.org/wiki/James_L._Flanagan" TargetMode="External"/><Relationship Id="rId4" Type="http://schemas.openxmlformats.org/officeDocument/2006/relationships/hyperlink" Target="https://en.wikipedia.org/wiki/Speech_recognition#cite_note-jasapierce-8"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Raj_Reddy"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en.wikipedia.org/wiki/Chess" TargetMode="External"/><Relationship Id="rId4" Type="http://schemas.openxmlformats.org/officeDocument/2006/relationships/hyperlink" Target="https://en.wikipedia.org/wiki/Stanford_University"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Dynamic_time_warping"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en.wikipedia.org/wiki/Speech_recognition#cite_note-9"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en.wikipedia.org/wiki/Recurrent_neural_network" TargetMode="External"/><Relationship Id="rId13" Type="http://schemas.openxmlformats.org/officeDocument/2006/relationships/hyperlink" Target="https://en.wikipedia.org/wiki/Speech_recognition#cite_note-schmidhuber2015-31" TargetMode="External"/><Relationship Id="rId18" Type="http://schemas.openxmlformats.org/officeDocument/2006/relationships/hyperlink" Target="https://en.wikipedia.org/wiki/Acoustic_model" TargetMode="External"/><Relationship Id="rId3" Type="http://schemas.openxmlformats.org/officeDocument/2006/relationships/hyperlink" Target="https://en.wikipedia.org/wiki/Hidden_Markov_Models" TargetMode="External"/><Relationship Id="rId21" Type="http://schemas.openxmlformats.org/officeDocument/2006/relationships/hyperlink" Target="https://en.wikipedia.org/wiki/Speech_recognition#cite_note-HintonDengYu2012-36" TargetMode="External"/><Relationship Id="rId7" Type="http://schemas.openxmlformats.org/officeDocument/2006/relationships/hyperlink" Target="https://en.wikipedia.org/wiki/Long_short-term_memory" TargetMode="External"/><Relationship Id="rId12" Type="http://schemas.openxmlformats.org/officeDocument/2006/relationships/hyperlink" Target="https://en.wikipedia.org/wiki/Vanishing_gradient_problem" TargetMode="External"/><Relationship Id="rId17" Type="http://schemas.openxmlformats.org/officeDocument/2006/relationships/hyperlink" Target="https://en.wikipedia.org/wiki/Speech_recognition#cite_note-sak2015-34" TargetMode="External"/><Relationship Id="rId2" Type="http://schemas.openxmlformats.org/officeDocument/2006/relationships/slide" Target="../slides/slide15.xml"/><Relationship Id="rId16" Type="http://schemas.openxmlformats.org/officeDocument/2006/relationships/hyperlink" Target="https://en.wikipedia.org/wiki/Google_Voice" TargetMode="External"/><Relationship Id="rId20" Type="http://schemas.openxmlformats.org/officeDocument/2006/relationships/hyperlink" Target="https://en.wikipedia.org/wiki/Speech_recognition#cite_note-NIPS2009-35" TargetMode="External"/><Relationship Id="rId1" Type="http://schemas.openxmlformats.org/officeDocument/2006/relationships/notesMaster" Target="../notesMasters/notesMaster1.xml"/><Relationship Id="rId6" Type="http://schemas.openxmlformats.org/officeDocument/2006/relationships/hyperlink" Target="https://en.wikipedia.org/wiki/Deep_learning" TargetMode="External"/><Relationship Id="rId11" Type="http://schemas.openxmlformats.org/officeDocument/2006/relationships/hyperlink" Target="https://en.wikipedia.org/wiki/Speech_recognition#cite_note-lstm-30" TargetMode="External"/><Relationship Id="rId5" Type="http://schemas.openxmlformats.org/officeDocument/2006/relationships/hyperlink" Target="https://en.wikipedia.org/wiki/Speech_recognition#cite_note-bourlard1994-29" TargetMode="External"/><Relationship Id="rId15" Type="http://schemas.openxmlformats.org/officeDocument/2006/relationships/hyperlink" Target="https://en.wikipedia.org/wiki/Speech_recognition#cite_note-fernandez2007keyword-33" TargetMode="External"/><Relationship Id="rId23" Type="http://schemas.openxmlformats.org/officeDocument/2006/relationships/hyperlink" Target="https://en.wikipedia.org/wiki/Speech_recognition#cite_note-38" TargetMode="External"/><Relationship Id="rId10" Type="http://schemas.openxmlformats.org/officeDocument/2006/relationships/hyperlink" Target="https://en.wikipedia.org/wiki/J%C3%BCrgen_Schmidhuber" TargetMode="External"/><Relationship Id="rId19" Type="http://schemas.openxmlformats.org/officeDocument/2006/relationships/hyperlink" Target="https://en.wikipedia.org/wiki/Geoffrey_Hinton" TargetMode="External"/><Relationship Id="rId4" Type="http://schemas.openxmlformats.org/officeDocument/2006/relationships/hyperlink" Target="https://en.wikipedia.org/wiki/Artificial_neural_networks" TargetMode="External"/><Relationship Id="rId9" Type="http://schemas.openxmlformats.org/officeDocument/2006/relationships/hyperlink" Target="https://en.wikipedia.org/wiki/Sepp_Hochreiter" TargetMode="External"/><Relationship Id="rId14" Type="http://schemas.openxmlformats.org/officeDocument/2006/relationships/hyperlink" Target="https://en.wikipedia.org/wiki/Speech_recognition#cite_note-graves2006-32" TargetMode="External"/><Relationship Id="rId22" Type="http://schemas.openxmlformats.org/officeDocument/2006/relationships/hyperlink" Target="https://en.wikipedia.org/wiki/Speech_recognition#cite_note-ReferenceICASSP2013-37"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en-US" dirty="0" smtClean="0"/>
              <a:t>The first serious speech recognizer was developed in 1952 by Davis, </a:t>
            </a:r>
            <a:r>
              <a:rPr lang="en-US" altLang="en-US" dirty="0" err="1" smtClean="0"/>
              <a:t>Biddulph</a:t>
            </a:r>
            <a:r>
              <a:rPr lang="en-US" altLang="en-US" dirty="0" smtClean="0"/>
              <a:t>, and </a:t>
            </a:r>
            <a:r>
              <a:rPr lang="en-US" altLang="en-US" dirty="0" err="1" smtClean="0"/>
              <a:t>Balashek</a:t>
            </a:r>
            <a:r>
              <a:rPr lang="en-US" altLang="en-US" dirty="0" smtClean="0"/>
              <a:t> of Bell Labs. Analog circuit using filters, amplifiers and integrators.  Using a simple frequency splitter, it generated plots of the first two formants, which it identified by matching them against </a:t>
            </a:r>
            <a:r>
              <a:rPr lang="en-US" altLang="en-US" dirty="0" err="1" smtClean="0"/>
              <a:t>prestored</a:t>
            </a:r>
            <a:r>
              <a:rPr lang="en-US" altLang="en-US" dirty="0" smtClean="0"/>
              <a:t> patterns in an analog memory. With training, it was reported, the machine achieved 97 percent accuracy on the spoken forms of ten digits. </a:t>
            </a:r>
          </a:p>
          <a:p>
            <a:endParaRPr lang="en-US" altLang="en-US" dirty="0" smtClean="0"/>
          </a:p>
          <a:p>
            <a:r>
              <a:rPr lang="en-US" altLang="zh-CN" dirty="0" smtClean="0">
                <a:ea typeface="宋体" panose="02010600030101010101" pitchFamily="2" charset="-122"/>
              </a:rPr>
              <a:t>Thus an utterance of an unknown digit could be recognized if its pattern on the formant-one/formant-two plane was compared with those of all digits plotted during the experimental phase.  That was the principle on which Audrey was based. Rather than comparing the whole patterns point by point, twenty numbers were computed and stored for each digit, characterizing the corresponding average pattern on the formant-one/formant-two plane. Those twenty characteristic numbers were then computed, in the same way, for any incoming utterance to be recognized, and compared with the stored sets. The digit with the stored set of twenty numbers more similar to the newly computed one was the digit that most probably was uttered.  Speaker dependent.</a:t>
            </a:r>
          </a:p>
          <a:p>
            <a:endParaRPr lang="en-US" altLang="en-US" dirty="0" smtClean="0">
              <a:ea typeface="宋体" panose="02010600030101010101" pitchFamily="2" charset="-122"/>
            </a:endParaRPr>
          </a:p>
          <a:p>
            <a:r>
              <a:rPr lang="en-US" altLang="en-US" dirty="0" smtClean="0">
                <a:ea typeface="宋体" panose="02010600030101010101" pitchFamily="2" charset="-122"/>
              </a:rPr>
              <a:t>(wiki)</a:t>
            </a:r>
            <a:r>
              <a:rPr lang="en-US" sz="1200" b="0" i="0" kern="1200" dirty="0" smtClean="0">
                <a:solidFill>
                  <a:schemeClr val="tx1"/>
                </a:solidFill>
                <a:effectLst/>
                <a:latin typeface="+mn-lt"/>
                <a:ea typeface="+mn-ea"/>
                <a:cs typeface="+mn-cs"/>
              </a:rPr>
              <a:t> In 1952 three Bell Labs researchers built a system for single-speaker digit recognition. Their system worked by locating the </a:t>
            </a:r>
            <a:r>
              <a:rPr lang="en-US" sz="1200" b="0" i="0" u="none" strike="noStrike" kern="1200" dirty="0" smtClean="0">
                <a:solidFill>
                  <a:schemeClr val="tx1"/>
                </a:solidFill>
                <a:effectLst/>
                <a:latin typeface="+mn-lt"/>
                <a:ea typeface="+mn-ea"/>
                <a:cs typeface="+mn-cs"/>
                <a:hlinkClick r:id="rId3" tooltip="Formants"/>
              </a:rPr>
              <a:t>formants</a:t>
            </a:r>
            <a:r>
              <a:rPr lang="en-US" sz="1200" b="0" i="0" kern="1200" dirty="0" smtClean="0">
                <a:solidFill>
                  <a:schemeClr val="tx1"/>
                </a:solidFill>
                <a:effectLst/>
                <a:latin typeface="+mn-lt"/>
                <a:ea typeface="+mn-ea"/>
                <a:cs typeface="+mn-cs"/>
              </a:rPr>
              <a:t> in the power spectrum of each utterance.</a:t>
            </a:r>
            <a:r>
              <a:rPr lang="en-US" sz="1200" b="0" i="0" u="none" strike="noStrike" kern="1200" baseline="30000" dirty="0" smtClean="0">
                <a:solidFill>
                  <a:schemeClr val="tx1"/>
                </a:solidFill>
                <a:effectLst/>
                <a:latin typeface="+mn-lt"/>
                <a:ea typeface="+mn-ea"/>
                <a:cs typeface="+mn-cs"/>
                <a:hlinkClick r:id="rId4"/>
              </a:rPr>
              <a:t>[7]</a:t>
            </a:r>
            <a:r>
              <a:rPr lang="en-US" sz="1200" b="0" i="0" kern="1200" dirty="0" smtClean="0">
                <a:solidFill>
                  <a:schemeClr val="tx1"/>
                </a:solidFill>
                <a:effectLst/>
                <a:latin typeface="+mn-lt"/>
                <a:ea typeface="+mn-ea"/>
                <a:cs typeface="+mn-cs"/>
              </a:rPr>
              <a:t> The 1950s era technology was limited to single-speaker systems with vocabularies of around ten words.</a:t>
            </a:r>
            <a:endParaRPr lang="en-US" altLang="en-US" dirty="0" smtClean="0"/>
          </a:p>
          <a:p>
            <a:endParaRPr lang="en-US" dirty="0"/>
          </a:p>
        </p:txBody>
      </p:sp>
      <p:sp>
        <p:nvSpPr>
          <p:cNvPr id="4" name="灯片编号占位符 3"/>
          <p:cNvSpPr>
            <a:spLocks noGrp="1"/>
          </p:cNvSpPr>
          <p:nvPr>
            <p:ph type="sldNum" sz="quarter" idx="10"/>
          </p:nvPr>
        </p:nvSpPr>
        <p:spPr/>
        <p:txBody>
          <a:bodyPr/>
          <a:lstStyle/>
          <a:p>
            <a:fld id="{469BD5A3-6767-4DCF-92A3-F17AA27B7FB4}" type="slidenum">
              <a:rPr lang="en-US" smtClean="0"/>
              <a:t>7</a:t>
            </a:fld>
            <a:endParaRPr lang="en-US"/>
          </a:p>
        </p:txBody>
      </p:sp>
    </p:spTree>
    <p:extLst>
      <p:ext uri="{BB962C8B-B14F-4D97-AF65-F5344CB8AC3E}">
        <p14:creationId xmlns:p14="http://schemas.microsoft.com/office/powerpoint/2010/main" val="649445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 那我们为什么要在声谱图中表示语音呢？</a:t>
            </a:r>
          </a:p>
          <a:p>
            <a:r>
              <a:rPr lang="zh-CN" altLang="en-US" sz="1200" b="0" i="0" kern="1200" dirty="0" smtClean="0">
                <a:solidFill>
                  <a:schemeClr val="tx1"/>
                </a:solidFill>
                <a:effectLst/>
                <a:latin typeface="+mn-lt"/>
                <a:ea typeface="+mn-ea"/>
                <a:cs typeface="+mn-cs"/>
              </a:rPr>
              <a:t>      首先，音素（</a:t>
            </a:r>
            <a:r>
              <a:rPr lang="en-US" altLang="zh-CN" sz="1200" b="0" i="0" kern="1200" dirty="0" smtClean="0">
                <a:solidFill>
                  <a:schemeClr val="tx1"/>
                </a:solidFill>
                <a:effectLst/>
                <a:latin typeface="+mn-lt"/>
                <a:ea typeface="+mn-ea"/>
                <a:cs typeface="+mn-cs"/>
              </a:rPr>
              <a:t>Phones</a:t>
            </a:r>
            <a:r>
              <a:rPr lang="zh-CN" altLang="en-US" sz="1200" b="0" i="0" kern="1200" dirty="0" smtClean="0">
                <a:solidFill>
                  <a:schemeClr val="tx1"/>
                </a:solidFill>
                <a:effectLst/>
                <a:latin typeface="+mn-lt"/>
                <a:ea typeface="+mn-ea"/>
                <a:cs typeface="+mn-cs"/>
              </a:rPr>
              <a:t>）的属性可以更好的在这里面观察出来。另外，通过观察共振峰和它们的转变可以更好的识别声音。隐马尔科夫模型（</a:t>
            </a:r>
            <a:r>
              <a:rPr lang="en-US" altLang="zh-CN" sz="1200" b="0" i="0" kern="1200" dirty="0" smtClean="0">
                <a:solidFill>
                  <a:schemeClr val="tx1"/>
                </a:solidFill>
                <a:effectLst/>
                <a:latin typeface="+mn-lt"/>
                <a:ea typeface="+mn-ea"/>
                <a:cs typeface="+mn-cs"/>
              </a:rPr>
              <a:t>Hidden Markov Models</a:t>
            </a:r>
            <a:r>
              <a:rPr lang="zh-CN" altLang="en-US" sz="1200" b="0" i="0" kern="1200" dirty="0" smtClean="0">
                <a:solidFill>
                  <a:schemeClr val="tx1"/>
                </a:solidFill>
                <a:effectLst/>
                <a:latin typeface="+mn-lt"/>
                <a:ea typeface="+mn-ea"/>
                <a:cs typeface="+mn-cs"/>
              </a:rPr>
              <a:t>）就是隐含地对声谱图进行建模以达到好的识别性能。还有一个作用就是它可以直观的评估</a:t>
            </a:r>
            <a:r>
              <a:rPr lang="en-US" altLang="zh-CN" sz="1200" b="0" i="0" kern="1200" dirty="0" smtClean="0">
                <a:solidFill>
                  <a:schemeClr val="tx1"/>
                </a:solidFill>
                <a:effectLst/>
                <a:latin typeface="+mn-lt"/>
                <a:ea typeface="+mn-ea"/>
                <a:cs typeface="+mn-cs"/>
              </a:rPr>
              <a:t>TTS</a:t>
            </a:r>
            <a:r>
              <a:rPr lang="zh-CN" altLang="en-US" sz="1200" b="0" i="0" kern="1200" dirty="0" smtClean="0">
                <a:solidFill>
                  <a:schemeClr val="tx1"/>
                </a:solidFill>
                <a:effectLst/>
                <a:latin typeface="+mn-lt"/>
                <a:ea typeface="+mn-ea"/>
                <a:cs typeface="+mn-cs"/>
              </a:rPr>
              <a:t>系统（</a:t>
            </a:r>
            <a:r>
              <a:rPr lang="en-US" altLang="zh-CN" sz="1200" b="0" i="0" kern="1200" dirty="0" smtClean="0">
                <a:solidFill>
                  <a:schemeClr val="tx1"/>
                </a:solidFill>
                <a:effectLst/>
                <a:latin typeface="+mn-lt"/>
                <a:ea typeface="+mn-ea"/>
                <a:cs typeface="+mn-cs"/>
              </a:rPr>
              <a:t>text to speech</a:t>
            </a:r>
            <a:r>
              <a:rPr lang="zh-CN" altLang="en-US" sz="1200" b="0" i="0" kern="1200" dirty="0" smtClean="0">
                <a:solidFill>
                  <a:schemeClr val="tx1"/>
                </a:solidFill>
                <a:effectLst/>
                <a:latin typeface="+mn-lt"/>
                <a:ea typeface="+mn-ea"/>
                <a:cs typeface="+mn-cs"/>
              </a:rPr>
              <a:t>）的好坏，直接对比合成的语音和自然的语音声谱图的匹配度即可。</a:t>
            </a:r>
          </a:p>
          <a:p>
            <a:r>
              <a:rPr lang="en-US" dirty="0" smtClean="0"/>
              <a:t>http://blog.csdn.net/zouxy09/article/details/9156785</a:t>
            </a:r>
            <a:endParaRPr lang="en-US" dirty="0"/>
          </a:p>
        </p:txBody>
      </p:sp>
      <p:sp>
        <p:nvSpPr>
          <p:cNvPr id="4" name="灯片编号占位符 3"/>
          <p:cNvSpPr>
            <a:spLocks noGrp="1"/>
          </p:cNvSpPr>
          <p:nvPr>
            <p:ph type="sldNum" sz="quarter" idx="10"/>
          </p:nvPr>
        </p:nvSpPr>
        <p:spPr/>
        <p:txBody>
          <a:bodyPr/>
          <a:lstStyle/>
          <a:p>
            <a:fld id="{469BD5A3-6767-4DCF-92A3-F17AA27B7FB4}" type="slidenum">
              <a:rPr lang="en-US" smtClean="0"/>
              <a:t>24</a:t>
            </a:fld>
            <a:endParaRPr lang="en-US"/>
          </a:p>
        </p:txBody>
      </p:sp>
    </p:spTree>
    <p:extLst>
      <p:ext uri="{BB962C8B-B14F-4D97-AF65-F5344CB8AC3E}">
        <p14:creationId xmlns:p14="http://schemas.microsoft.com/office/powerpoint/2010/main" val="1678012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http://www.speech.cs.cmu.edu/15-492/slides/03_mfcc.pdf</a:t>
            </a:r>
          </a:p>
          <a:p>
            <a:endParaRPr lang="en-US" dirty="0"/>
          </a:p>
        </p:txBody>
      </p:sp>
      <p:sp>
        <p:nvSpPr>
          <p:cNvPr id="4" name="灯片编号占位符 3"/>
          <p:cNvSpPr>
            <a:spLocks noGrp="1"/>
          </p:cNvSpPr>
          <p:nvPr>
            <p:ph type="sldNum" sz="quarter" idx="10"/>
          </p:nvPr>
        </p:nvSpPr>
        <p:spPr/>
        <p:txBody>
          <a:bodyPr/>
          <a:lstStyle/>
          <a:p>
            <a:fld id="{469BD5A3-6767-4DCF-92A3-F17AA27B7FB4}" type="slidenum">
              <a:rPr lang="en-US" smtClean="0"/>
              <a:t>25</a:t>
            </a:fld>
            <a:endParaRPr lang="en-US"/>
          </a:p>
        </p:txBody>
      </p:sp>
    </p:spTree>
    <p:extLst>
      <p:ext uri="{BB962C8B-B14F-4D97-AF65-F5344CB8AC3E}">
        <p14:creationId xmlns:p14="http://schemas.microsoft.com/office/powerpoint/2010/main" val="1731252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69BD5A3-6767-4DCF-92A3-F17AA27B7FB4}" type="slidenum">
              <a:rPr lang="en-US" smtClean="0"/>
              <a:t>33</a:t>
            </a:fld>
            <a:endParaRPr lang="en-US"/>
          </a:p>
        </p:txBody>
      </p:sp>
    </p:spTree>
    <p:extLst>
      <p:ext uri="{BB962C8B-B14F-4D97-AF65-F5344CB8AC3E}">
        <p14:creationId xmlns:p14="http://schemas.microsoft.com/office/powerpoint/2010/main" val="3023250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Flanagan joined Bell Labs in 1957. Although there was already some work done in speech processing it was mostly using analog circuits. Jim helped to introduce AD/DA and start pioneering new research in speech processing using computers.  Much easier, more flexible and cheaper than building electric circuits.  Much larger experiments possible </a:t>
            </a:r>
            <a:r>
              <a:rPr lang="en-US" altLang="en-US" dirty="0" err="1" smtClean="0"/>
              <a:t>altho</a:t>
            </a:r>
            <a:r>
              <a:rPr lang="en-US" altLang="en-US" dirty="0" smtClean="0"/>
              <a:t> not in real time for quite a while.</a:t>
            </a:r>
          </a:p>
        </p:txBody>
      </p:sp>
      <p:sp>
        <p:nvSpPr>
          <p:cNvPr id="4" name="灯片编号占位符 3"/>
          <p:cNvSpPr>
            <a:spLocks noGrp="1"/>
          </p:cNvSpPr>
          <p:nvPr>
            <p:ph type="sldNum" sz="quarter" idx="10"/>
          </p:nvPr>
        </p:nvSpPr>
        <p:spPr/>
        <p:txBody>
          <a:bodyPr/>
          <a:lstStyle/>
          <a:p>
            <a:fld id="{469BD5A3-6767-4DCF-92A3-F17AA27B7FB4}" type="slidenum">
              <a:rPr lang="en-US" smtClean="0"/>
              <a:t>8</a:t>
            </a:fld>
            <a:endParaRPr lang="en-US"/>
          </a:p>
        </p:txBody>
      </p:sp>
    </p:spTree>
    <p:extLst>
      <p:ext uri="{BB962C8B-B14F-4D97-AF65-F5344CB8AC3E}">
        <p14:creationId xmlns:p14="http://schemas.microsoft.com/office/powerpoint/2010/main" val="3744663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(wiki)</a:t>
            </a:r>
            <a:r>
              <a:rPr lang="en-US" sz="1200" b="0" i="0" kern="1200" dirty="0" smtClean="0">
                <a:solidFill>
                  <a:schemeClr val="tx1"/>
                </a:solidFill>
                <a:effectLst/>
                <a:latin typeface="+mn-lt"/>
                <a:ea typeface="+mn-ea"/>
                <a:cs typeface="+mn-cs"/>
              </a:rPr>
              <a:t> Unfortunately, funding at Bell Labs dried up for several years when, in 1969, the influential </a:t>
            </a:r>
            <a:r>
              <a:rPr lang="en-US" sz="1200" b="0" i="0" u="none" strike="noStrike" kern="1200" dirty="0" smtClean="0">
                <a:solidFill>
                  <a:schemeClr val="tx1"/>
                </a:solidFill>
                <a:effectLst/>
                <a:latin typeface="+mn-lt"/>
                <a:ea typeface="+mn-ea"/>
                <a:cs typeface="+mn-cs"/>
                <a:hlinkClick r:id="rId3" tooltip="John R. Pierce"/>
              </a:rPr>
              <a:t>John Pierce</a:t>
            </a:r>
            <a:r>
              <a:rPr lang="en-US" sz="1200" b="0" i="0" kern="1200" dirty="0" smtClean="0">
                <a:solidFill>
                  <a:schemeClr val="tx1"/>
                </a:solidFill>
                <a:effectLst/>
                <a:latin typeface="+mn-lt"/>
                <a:ea typeface="+mn-ea"/>
                <a:cs typeface="+mn-cs"/>
              </a:rPr>
              <a:t> wrote an open letter that was critical of speech recognition research.</a:t>
            </a:r>
            <a:r>
              <a:rPr lang="en-US" sz="1200" b="0" i="0" u="none" strike="noStrike" kern="1200" baseline="30000" dirty="0" smtClean="0">
                <a:solidFill>
                  <a:schemeClr val="tx1"/>
                </a:solidFill>
                <a:effectLst/>
                <a:latin typeface="+mn-lt"/>
                <a:ea typeface="+mn-ea"/>
                <a:cs typeface="+mn-cs"/>
                <a:hlinkClick r:id="rId4"/>
              </a:rPr>
              <a:t>[8]</a:t>
            </a:r>
            <a:r>
              <a:rPr lang="en-US" sz="1200" b="0" i="0" kern="1200" dirty="0" smtClean="0">
                <a:solidFill>
                  <a:schemeClr val="tx1"/>
                </a:solidFill>
                <a:effectLst/>
                <a:latin typeface="+mn-lt"/>
                <a:ea typeface="+mn-ea"/>
                <a:cs typeface="+mn-cs"/>
              </a:rPr>
              <a:t> Pierce defunded speech recognition research at Bell Labs where no research on speech recognition was done until Pierce retired and </a:t>
            </a:r>
            <a:r>
              <a:rPr lang="en-US" sz="1200" b="0" i="0" u="none" strike="noStrike" kern="1200" dirty="0" smtClean="0">
                <a:solidFill>
                  <a:schemeClr val="tx1"/>
                </a:solidFill>
                <a:effectLst/>
                <a:latin typeface="+mn-lt"/>
                <a:ea typeface="+mn-ea"/>
                <a:cs typeface="+mn-cs"/>
                <a:hlinkClick r:id="rId5" tooltip="James L. Flanagan"/>
              </a:rPr>
              <a:t>James L. Flanagan</a:t>
            </a:r>
            <a:r>
              <a:rPr lang="en-US" sz="1200" b="0" i="0" kern="1200" dirty="0" smtClean="0">
                <a:solidFill>
                  <a:schemeClr val="tx1"/>
                </a:solidFill>
                <a:effectLst/>
                <a:latin typeface="+mn-lt"/>
                <a:ea typeface="+mn-ea"/>
                <a:cs typeface="+mn-cs"/>
              </a:rPr>
              <a:t> took over.</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Every technology has its own negative people. Never believed. He was right that he never saw good performance.</a:t>
            </a:r>
          </a:p>
        </p:txBody>
      </p:sp>
      <p:sp>
        <p:nvSpPr>
          <p:cNvPr id="4" name="灯片编号占位符 3"/>
          <p:cNvSpPr>
            <a:spLocks noGrp="1"/>
          </p:cNvSpPr>
          <p:nvPr>
            <p:ph type="sldNum" sz="quarter" idx="10"/>
          </p:nvPr>
        </p:nvSpPr>
        <p:spPr/>
        <p:txBody>
          <a:bodyPr/>
          <a:lstStyle/>
          <a:p>
            <a:fld id="{469BD5A3-6767-4DCF-92A3-F17AA27B7FB4}" type="slidenum">
              <a:rPr lang="en-US" smtClean="0"/>
              <a:t>9</a:t>
            </a:fld>
            <a:endParaRPr lang="en-US"/>
          </a:p>
        </p:txBody>
      </p:sp>
    </p:spTree>
    <p:extLst>
      <p:ext uri="{BB962C8B-B14F-4D97-AF65-F5344CB8AC3E}">
        <p14:creationId xmlns:p14="http://schemas.microsoft.com/office/powerpoint/2010/main" val="419180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objective of ASR is, properly, speech understanding, not simply correct identification of words in a spoken message. Systems, therefore, should be evaluated in terms of their ability to respond correctly to spoken messages about such pragmatic problems as travel budget management. Limited domain, somewhat speaker tuned, quiet room. The objective goal of ARPA SUR was a recognition system with 90 percent sentence accuracy for continuous-speech sentences, using thousand-word vocabularies, not in real time. Of four principal ARPA SUR projects, the only one to meet the stated goal was Carnegie Mellon University's Harpy system, which achieved a 5 percent error rate on a 1,011-word vocabulary on continuous speech. One of the ways the CMU team achieved the goal was clever: they made the task easier by restricting word order; that is, by limiting spoken words to certain sequences in the sentence.  </a:t>
            </a:r>
          </a:p>
          <a:p>
            <a:r>
              <a:rPr lang="en-US" dirty="0" smtClean="0"/>
              <a:t>(wiki)</a:t>
            </a:r>
            <a:r>
              <a:rPr lang="en-US" sz="1200" b="0" i="0" u="none" strike="noStrike" kern="1200" dirty="0" smtClean="0">
                <a:solidFill>
                  <a:schemeClr val="tx1"/>
                </a:solidFill>
                <a:effectLst/>
                <a:latin typeface="+mn-lt"/>
                <a:ea typeface="+mn-ea"/>
                <a:cs typeface="+mn-cs"/>
                <a:hlinkClick r:id="rId3" tooltip="Raj Reddy"/>
              </a:rPr>
              <a:t> Raj Reddy</a:t>
            </a:r>
            <a:r>
              <a:rPr lang="en-US" sz="1200" b="0" i="0" kern="1200" dirty="0" smtClean="0">
                <a:solidFill>
                  <a:schemeClr val="tx1"/>
                </a:solidFill>
                <a:effectLst/>
                <a:latin typeface="+mn-lt"/>
                <a:ea typeface="+mn-ea"/>
                <a:cs typeface="+mn-cs"/>
              </a:rPr>
              <a:t> was the first person to take on continuous speech recognition as a graduate student at </a:t>
            </a:r>
            <a:r>
              <a:rPr lang="en-US" sz="1200" b="0" i="0" u="none" strike="noStrike" kern="1200" dirty="0" smtClean="0">
                <a:solidFill>
                  <a:schemeClr val="tx1"/>
                </a:solidFill>
                <a:effectLst/>
                <a:latin typeface="+mn-lt"/>
                <a:ea typeface="+mn-ea"/>
                <a:cs typeface="+mn-cs"/>
                <a:hlinkClick r:id="rId4" tooltip="Stanford University"/>
              </a:rPr>
              <a:t>Stanford University</a:t>
            </a:r>
            <a:r>
              <a:rPr lang="en-US" sz="1200" b="0" i="0" kern="1200" dirty="0" smtClean="0">
                <a:solidFill>
                  <a:schemeClr val="tx1"/>
                </a:solidFill>
                <a:effectLst/>
                <a:latin typeface="+mn-lt"/>
                <a:ea typeface="+mn-ea"/>
                <a:cs typeface="+mn-cs"/>
              </a:rPr>
              <a:t> in the late 1960s. Previous systems required the users to make a pause after each word. Reddy's system was designed to issue spoken commands for the game of </a:t>
            </a:r>
            <a:r>
              <a:rPr lang="en-US" sz="1200" b="0" i="0" u="none" strike="noStrike" kern="1200" dirty="0" smtClean="0">
                <a:solidFill>
                  <a:schemeClr val="tx1"/>
                </a:solidFill>
                <a:effectLst/>
                <a:latin typeface="+mn-lt"/>
                <a:ea typeface="+mn-ea"/>
                <a:cs typeface="+mn-cs"/>
                <a:hlinkClick r:id="rId5" tooltip="Chess"/>
              </a:rPr>
              <a:t>chess</a:t>
            </a:r>
            <a:r>
              <a:rPr lang="en-US" sz="1200" b="0" i="0" kern="1200" dirty="0" smtClean="0">
                <a:solidFill>
                  <a:schemeClr val="tx1"/>
                </a:solidFill>
                <a:effectLst/>
                <a:latin typeface="+mn-lt"/>
                <a:ea typeface="+mn-ea"/>
                <a:cs typeface="+mn-cs"/>
              </a:rPr>
              <a:t>.</a:t>
            </a:r>
            <a:endParaRPr lang="en-US" dirty="0"/>
          </a:p>
        </p:txBody>
      </p:sp>
      <p:sp>
        <p:nvSpPr>
          <p:cNvPr id="4" name="灯片编号占位符 3"/>
          <p:cNvSpPr>
            <a:spLocks noGrp="1"/>
          </p:cNvSpPr>
          <p:nvPr>
            <p:ph type="sldNum" sz="quarter" idx="10"/>
          </p:nvPr>
        </p:nvSpPr>
        <p:spPr/>
        <p:txBody>
          <a:bodyPr/>
          <a:lstStyle/>
          <a:p>
            <a:fld id="{469BD5A3-6767-4DCF-92A3-F17AA27B7FB4}" type="slidenum">
              <a:rPr lang="en-US" smtClean="0"/>
              <a:t>10</a:t>
            </a:fld>
            <a:endParaRPr lang="en-US"/>
          </a:p>
        </p:txBody>
      </p:sp>
    </p:spTree>
    <p:extLst>
      <p:ext uri="{BB962C8B-B14F-4D97-AF65-F5344CB8AC3E}">
        <p14:creationId xmlns:p14="http://schemas.microsoft.com/office/powerpoint/2010/main" val="2657306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en-US" dirty="0" smtClean="0"/>
              <a:t>Compare input to word templates.  What features discriminate between one word and another?  Spectrograms?  Divided into frames?  With </a:t>
            </a:r>
            <a:r>
              <a:rPr lang="en-US" altLang="en-US" dirty="0" err="1" smtClean="0"/>
              <a:t>avg</a:t>
            </a:r>
            <a:r>
              <a:rPr lang="en-US" altLang="en-US" dirty="0" smtClean="0"/>
              <a:t> intensity computed over that frame.  Word is seven.</a:t>
            </a:r>
          </a:p>
          <a:p>
            <a:r>
              <a:rPr lang="en-US" altLang="en-US" dirty="0" smtClean="0"/>
              <a:t>Compute the least cost path of best matches of feature vectors between unknown word and templates, using dynamic programming.  Recognizing one word could take seconds to hours, depending on vocabulary size and word length.  Isolated word recognition.</a:t>
            </a:r>
          </a:p>
          <a:p>
            <a:r>
              <a:rPr lang="en-US" sz="1200" b="0" i="0" kern="1200" dirty="0" smtClean="0">
                <a:solidFill>
                  <a:schemeClr val="tx1"/>
                </a:solidFill>
                <a:effectLst/>
                <a:latin typeface="+mn-lt"/>
                <a:ea typeface="+mn-ea"/>
                <a:cs typeface="+mn-cs"/>
              </a:rPr>
              <a:t>(wiki) Also around this time Soviet researchers invented the </a:t>
            </a:r>
            <a:r>
              <a:rPr lang="en-US" sz="1200" b="0" i="0" u="none" strike="noStrike" kern="1200" dirty="0" smtClean="0">
                <a:solidFill>
                  <a:schemeClr val="tx1"/>
                </a:solidFill>
                <a:effectLst/>
                <a:latin typeface="+mn-lt"/>
                <a:ea typeface="+mn-ea"/>
                <a:cs typeface="+mn-cs"/>
                <a:hlinkClick r:id="rId3" tooltip="Dynamic time warping"/>
              </a:rPr>
              <a:t>dynamic time warping</a:t>
            </a:r>
            <a:r>
              <a:rPr lang="en-US" sz="1200" b="0" i="0" kern="1200" dirty="0" smtClean="0">
                <a:solidFill>
                  <a:schemeClr val="tx1"/>
                </a:solidFill>
                <a:effectLst/>
                <a:latin typeface="+mn-lt"/>
                <a:ea typeface="+mn-ea"/>
                <a:cs typeface="+mn-cs"/>
              </a:rPr>
              <a:t> (DTW) algorithm and used it to create a recognizer capable of operating on a 200-word vocabulary.</a:t>
            </a:r>
            <a:r>
              <a:rPr lang="en-US" sz="1200" b="0" i="0" u="none" strike="noStrike" kern="1200" baseline="30000" dirty="0" smtClean="0">
                <a:solidFill>
                  <a:schemeClr val="tx1"/>
                </a:solidFill>
                <a:effectLst/>
                <a:latin typeface="+mn-lt"/>
                <a:ea typeface="+mn-ea"/>
                <a:cs typeface="+mn-cs"/>
                <a:hlinkClick r:id="rId4"/>
              </a:rPr>
              <a:t>[9]</a:t>
            </a:r>
            <a:r>
              <a:rPr lang="en-US" sz="1200" b="0" i="0" kern="1200" dirty="0" smtClean="0">
                <a:solidFill>
                  <a:schemeClr val="tx1"/>
                </a:solidFill>
                <a:effectLst/>
                <a:latin typeface="+mn-lt"/>
                <a:ea typeface="+mn-ea"/>
                <a:cs typeface="+mn-cs"/>
              </a:rPr>
              <a:t> The DTW algorithm processed the speech signal by dividing it into short frames, e.g. 10ms segments, and processing each frame as a single unit. Although DTW would be superseded by later algorithms, the technique of dividing the signal into frames would carry on. Achieving speaker independence was a major unsolved goal of researchers during this time period.</a:t>
            </a:r>
            <a:endParaRPr lang="en-US" dirty="0"/>
          </a:p>
        </p:txBody>
      </p:sp>
      <p:sp>
        <p:nvSpPr>
          <p:cNvPr id="4" name="灯片编号占位符 3"/>
          <p:cNvSpPr>
            <a:spLocks noGrp="1"/>
          </p:cNvSpPr>
          <p:nvPr>
            <p:ph type="sldNum" sz="quarter" idx="10"/>
          </p:nvPr>
        </p:nvSpPr>
        <p:spPr/>
        <p:txBody>
          <a:bodyPr/>
          <a:lstStyle/>
          <a:p>
            <a:fld id="{469BD5A3-6767-4DCF-92A3-F17AA27B7FB4}" type="slidenum">
              <a:rPr lang="en-US" smtClean="0"/>
              <a:t>12</a:t>
            </a:fld>
            <a:endParaRPr lang="en-US"/>
          </a:p>
        </p:txBody>
      </p:sp>
    </p:spTree>
    <p:extLst>
      <p:ext uri="{BB962C8B-B14F-4D97-AF65-F5344CB8AC3E}">
        <p14:creationId xmlns:p14="http://schemas.microsoft.com/office/powerpoint/2010/main" val="4278619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Harpy represented all possible sentences as a finite state machine with 15K nodes of acoustic templates.   Problem of finding best path thru network much like finding best path comparing word templates.  Again, dynamic programming.  IBM added probabilities to the mix, estimating statistical models of phonemes automatically from data.  Performance went from 35% with hand-estimated models to 75%.</a:t>
            </a:r>
          </a:p>
          <a:p>
            <a:endParaRPr lang="en-US" dirty="0"/>
          </a:p>
        </p:txBody>
      </p:sp>
      <p:sp>
        <p:nvSpPr>
          <p:cNvPr id="4" name="灯片编号占位符 3"/>
          <p:cNvSpPr>
            <a:spLocks noGrp="1"/>
          </p:cNvSpPr>
          <p:nvPr>
            <p:ph type="sldNum" sz="quarter" idx="10"/>
          </p:nvPr>
        </p:nvSpPr>
        <p:spPr/>
        <p:txBody>
          <a:bodyPr/>
          <a:lstStyle/>
          <a:p>
            <a:fld id="{469BD5A3-6767-4DCF-92A3-F17AA27B7FB4}" type="slidenum">
              <a:rPr lang="en-US" smtClean="0"/>
              <a:t>13</a:t>
            </a:fld>
            <a:endParaRPr lang="en-US"/>
          </a:p>
        </p:txBody>
      </p:sp>
    </p:spTree>
    <p:extLst>
      <p:ext uri="{BB962C8B-B14F-4D97-AF65-F5344CB8AC3E}">
        <p14:creationId xmlns:p14="http://schemas.microsoft.com/office/powerpoint/2010/main" val="3248077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HMMs represent sequential constraints of language.  Actual processes of the vocal tract in producing a particular phone are ‘hidden states’ – but we can observe their result in the acoustic signal.</a:t>
            </a:r>
          </a:p>
          <a:p>
            <a:r>
              <a:rPr lang="zh-CN" altLang="en-US" dirty="0" smtClean="0"/>
              <a:t>从</a:t>
            </a:r>
            <a:r>
              <a:rPr lang="en-US" altLang="zh-CN" dirty="0" smtClean="0"/>
              <a:t>Baum</a:t>
            </a:r>
            <a:r>
              <a:rPr lang="zh-CN" altLang="en-US" dirty="0" smtClean="0"/>
              <a:t>提出相关数学推理，经过</a:t>
            </a:r>
            <a:r>
              <a:rPr lang="en-US" altLang="zh-CN" dirty="0" err="1" smtClean="0"/>
              <a:t>Labiner</a:t>
            </a:r>
            <a:r>
              <a:rPr lang="zh-CN" altLang="en-US" dirty="0" smtClean="0"/>
              <a:t>等人的研究，李开复最终实现了第一个基于隐马尔科夫模型的大词汇量语音识别系统</a:t>
            </a:r>
            <a:r>
              <a:rPr lang="en-US" altLang="zh-CN" dirty="0" smtClean="0"/>
              <a:t>Sphinx</a:t>
            </a:r>
            <a:r>
              <a:rPr lang="zh-CN" altLang="en-US" dirty="0" smtClean="0"/>
              <a:t>，他也凭借此发明获得</a:t>
            </a:r>
            <a:r>
              <a:rPr lang="en-US" altLang="zh-CN" dirty="0" smtClean="0"/>
              <a:t>1988 </a:t>
            </a:r>
            <a:r>
              <a:rPr lang="zh-CN" altLang="en-US" dirty="0" smtClean="0"/>
              <a:t>美国商业周刊最重要发明奖。此后严格来说语音识别技术并没有脱离</a:t>
            </a:r>
            <a:r>
              <a:rPr lang="en-US" altLang="zh-CN" dirty="0" smtClean="0"/>
              <a:t>HMM</a:t>
            </a:r>
            <a:r>
              <a:rPr lang="zh-CN" altLang="en-US" dirty="0" smtClean="0"/>
              <a:t>框架，可以说现在手机上的语音拨号就脱胎于李开复的语音识别系统。 </a:t>
            </a:r>
          </a:p>
        </p:txBody>
      </p:sp>
      <p:sp>
        <p:nvSpPr>
          <p:cNvPr id="4" name="灯片编号占位符 3"/>
          <p:cNvSpPr>
            <a:spLocks noGrp="1"/>
          </p:cNvSpPr>
          <p:nvPr>
            <p:ph type="sldNum" sz="quarter" idx="10"/>
          </p:nvPr>
        </p:nvSpPr>
        <p:spPr/>
        <p:txBody>
          <a:bodyPr/>
          <a:lstStyle/>
          <a:p>
            <a:fld id="{469BD5A3-6767-4DCF-92A3-F17AA27B7FB4}" type="slidenum">
              <a:rPr lang="en-US" smtClean="0"/>
              <a:t>14</a:t>
            </a:fld>
            <a:endParaRPr lang="en-US"/>
          </a:p>
        </p:txBody>
      </p:sp>
    </p:spTree>
    <p:extLst>
      <p:ext uri="{BB962C8B-B14F-4D97-AF65-F5344CB8AC3E}">
        <p14:creationId xmlns:p14="http://schemas.microsoft.com/office/powerpoint/2010/main" val="3850899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the early 2000s, speech recognition was still dominated by traditional approaches such as </a:t>
            </a:r>
            <a:r>
              <a:rPr lang="en-US" sz="1200" b="0" i="0" u="none" strike="noStrike" kern="1200" dirty="0" smtClean="0">
                <a:solidFill>
                  <a:schemeClr val="tx1"/>
                </a:solidFill>
                <a:effectLst/>
                <a:latin typeface="+mn-lt"/>
                <a:ea typeface="+mn-ea"/>
                <a:cs typeface="+mn-cs"/>
                <a:hlinkClick r:id="rId3" tooltip="Hidden Markov Models"/>
              </a:rPr>
              <a:t>Hidden Markov Models</a:t>
            </a:r>
            <a:r>
              <a:rPr lang="en-US" sz="1200" b="0" i="0" kern="1200" dirty="0" smtClean="0">
                <a:solidFill>
                  <a:schemeClr val="tx1"/>
                </a:solidFill>
                <a:effectLst/>
                <a:latin typeface="+mn-lt"/>
                <a:ea typeface="+mn-ea"/>
                <a:cs typeface="+mn-cs"/>
              </a:rPr>
              <a:t> combined with feedforward </a:t>
            </a:r>
            <a:r>
              <a:rPr lang="en-US" sz="1200" b="0" i="0" u="none" strike="noStrike" kern="1200" dirty="0" smtClean="0">
                <a:solidFill>
                  <a:schemeClr val="tx1"/>
                </a:solidFill>
                <a:effectLst/>
                <a:latin typeface="+mn-lt"/>
                <a:ea typeface="+mn-ea"/>
                <a:cs typeface="+mn-cs"/>
                <a:hlinkClick r:id="rId4" tooltip="Artificial neural networks"/>
              </a:rPr>
              <a:t>artificial neural networks</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5"/>
              </a:rPr>
              <a:t>[29]</a:t>
            </a:r>
            <a:r>
              <a:rPr lang="en-US" sz="1200" b="0" i="0" kern="1200" dirty="0" smtClean="0">
                <a:solidFill>
                  <a:schemeClr val="tx1"/>
                </a:solidFill>
                <a:effectLst/>
                <a:latin typeface="+mn-lt"/>
                <a:ea typeface="+mn-ea"/>
                <a:cs typeface="+mn-cs"/>
              </a:rPr>
              <a:t> Today, however, many aspects of speech recognition have been taken over by a </a:t>
            </a:r>
            <a:r>
              <a:rPr lang="en-US" sz="1200" b="0" i="0" u="none" strike="noStrike" kern="1200" dirty="0" smtClean="0">
                <a:solidFill>
                  <a:schemeClr val="tx1"/>
                </a:solidFill>
                <a:effectLst/>
                <a:latin typeface="+mn-lt"/>
                <a:ea typeface="+mn-ea"/>
                <a:cs typeface="+mn-cs"/>
                <a:hlinkClick r:id="rId6" tooltip="Deep learning"/>
              </a:rPr>
              <a:t>deep learning</a:t>
            </a:r>
            <a:r>
              <a:rPr lang="en-US" sz="1200" b="0" i="0" kern="1200" dirty="0" smtClean="0">
                <a:solidFill>
                  <a:schemeClr val="tx1"/>
                </a:solidFill>
                <a:effectLst/>
                <a:latin typeface="+mn-lt"/>
                <a:ea typeface="+mn-ea"/>
                <a:cs typeface="+mn-cs"/>
              </a:rPr>
              <a:t> method called </a:t>
            </a:r>
            <a:r>
              <a:rPr lang="en-US" sz="1200" b="0" i="0" u="none" strike="noStrike" kern="1200" dirty="0" smtClean="0">
                <a:solidFill>
                  <a:schemeClr val="tx1"/>
                </a:solidFill>
                <a:effectLst/>
                <a:latin typeface="+mn-lt"/>
                <a:ea typeface="+mn-ea"/>
                <a:cs typeface="+mn-cs"/>
                <a:hlinkClick r:id="rId7" tooltip="Long short-term memory"/>
              </a:rPr>
              <a:t>Long short-term memory</a:t>
            </a:r>
            <a:r>
              <a:rPr lang="en-US" sz="1200" b="0" i="0" kern="1200" dirty="0" smtClean="0">
                <a:solidFill>
                  <a:schemeClr val="tx1"/>
                </a:solidFill>
                <a:effectLst/>
                <a:latin typeface="+mn-lt"/>
                <a:ea typeface="+mn-ea"/>
                <a:cs typeface="+mn-cs"/>
              </a:rPr>
              <a:t> (LSTM), a </a:t>
            </a:r>
            <a:r>
              <a:rPr lang="en-US" sz="1200" b="0" i="0" u="none" strike="noStrike" kern="1200" dirty="0" smtClean="0">
                <a:solidFill>
                  <a:schemeClr val="tx1"/>
                </a:solidFill>
                <a:effectLst/>
                <a:latin typeface="+mn-lt"/>
                <a:ea typeface="+mn-ea"/>
                <a:cs typeface="+mn-cs"/>
                <a:hlinkClick r:id="rId8" tooltip="Recurrent neural network"/>
              </a:rPr>
              <a:t>recurrent neural network</a:t>
            </a:r>
            <a:r>
              <a:rPr lang="en-US" sz="1200" b="0" i="0" kern="1200" dirty="0" smtClean="0">
                <a:solidFill>
                  <a:schemeClr val="tx1"/>
                </a:solidFill>
                <a:effectLst/>
                <a:latin typeface="+mn-lt"/>
                <a:ea typeface="+mn-ea"/>
                <a:cs typeface="+mn-cs"/>
              </a:rPr>
              <a:t> published by </a:t>
            </a:r>
            <a:r>
              <a:rPr lang="en-US" sz="1200" b="0" i="0" u="none" strike="noStrike" kern="1200" dirty="0" smtClean="0">
                <a:solidFill>
                  <a:schemeClr val="tx1"/>
                </a:solidFill>
                <a:effectLst/>
                <a:latin typeface="+mn-lt"/>
                <a:ea typeface="+mn-ea"/>
                <a:cs typeface="+mn-cs"/>
                <a:hlinkClick r:id="rId9" tooltip="Sepp Hochreiter"/>
              </a:rPr>
              <a:t>Sepp </a:t>
            </a:r>
            <a:r>
              <a:rPr lang="en-US" sz="1200" b="0" i="0" u="none" strike="noStrike" kern="1200" dirty="0" err="1" smtClean="0">
                <a:solidFill>
                  <a:schemeClr val="tx1"/>
                </a:solidFill>
                <a:effectLst/>
                <a:latin typeface="+mn-lt"/>
                <a:ea typeface="+mn-ea"/>
                <a:cs typeface="+mn-cs"/>
                <a:hlinkClick r:id="rId9" tooltip="Sepp Hochreiter"/>
              </a:rPr>
              <a:t>Hochreiter</a:t>
            </a:r>
            <a:r>
              <a:rPr lang="en-US" sz="1200" b="0" i="0" kern="1200" dirty="0" smtClean="0">
                <a:solidFill>
                  <a:schemeClr val="tx1"/>
                </a:solidFill>
                <a:effectLst/>
                <a:latin typeface="+mn-lt"/>
                <a:ea typeface="+mn-ea"/>
                <a:cs typeface="+mn-cs"/>
              </a:rPr>
              <a:t> &amp; </a:t>
            </a:r>
            <a:r>
              <a:rPr lang="en-US" sz="1200" b="0" i="0" u="none" strike="noStrike" kern="1200" dirty="0" smtClean="0">
                <a:solidFill>
                  <a:schemeClr val="tx1"/>
                </a:solidFill>
                <a:effectLst/>
                <a:latin typeface="+mn-lt"/>
                <a:ea typeface="+mn-ea"/>
                <a:cs typeface="+mn-cs"/>
                <a:hlinkClick r:id="rId10" tooltip="Jürgen Schmidhuber"/>
              </a:rPr>
              <a:t>Jürgen </a:t>
            </a:r>
            <a:r>
              <a:rPr lang="en-US" sz="1200" b="0" i="0" u="none" strike="noStrike" kern="1200" dirty="0" err="1" smtClean="0">
                <a:solidFill>
                  <a:schemeClr val="tx1"/>
                </a:solidFill>
                <a:effectLst/>
                <a:latin typeface="+mn-lt"/>
                <a:ea typeface="+mn-ea"/>
                <a:cs typeface="+mn-cs"/>
                <a:hlinkClick r:id="rId10" tooltip="Jürgen Schmidhuber"/>
              </a:rPr>
              <a:t>Schmidhuber</a:t>
            </a:r>
            <a:r>
              <a:rPr lang="en-US" sz="1200" b="0" i="0" kern="1200" dirty="0" smtClean="0">
                <a:solidFill>
                  <a:schemeClr val="tx1"/>
                </a:solidFill>
                <a:effectLst/>
                <a:latin typeface="+mn-lt"/>
                <a:ea typeface="+mn-ea"/>
                <a:cs typeface="+mn-cs"/>
              </a:rPr>
              <a:t> in 1997.</a:t>
            </a:r>
            <a:r>
              <a:rPr lang="en-US" sz="1200" b="0" i="0" u="none" strike="noStrike" kern="1200" baseline="30000" dirty="0" smtClean="0">
                <a:solidFill>
                  <a:schemeClr val="tx1"/>
                </a:solidFill>
                <a:effectLst/>
                <a:latin typeface="+mn-lt"/>
                <a:ea typeface="+mn-ea"/>
                <a:cs typeface="+mn-cs"/>
                <a:hlinkClick r:id="rId11"/>
              </a:rPr>
              <a:t>[30]</a:t>
            </a:r>
            <a:r>
              <a:rPr lang="en-US" sz="1200" b="0" i="0" kern="1200" dirty="0" smtClean="0">
                <a:solidFill>
                  <a:schemeClr val="tx1"/>
                </a:solidFill>
                <a:effectLst/>
                <a:latin typeface="+mn-lt"/>
                <a:ea typeface="+mn-ea"/>
                <a:cs typeface="+mn-cs"/>
              </a:rPr>
              <a:t> LSTM RNNs avoid the </a:t>
            </a:r>
            <a:r>
              <a:rPr lang="en-US" sz="1200" b="0" i="0" u="none" strike="noStrike" kern="1200" dirty="0" smtClean="0">
                <a:solidFill>
                  <a:schemeClr val="tx1"/>
                </a:solidFill>
                <a:effectLst/>
                <a:latin typeface="+mn-lt"/>
                <a:ea typeface="+mn-ea"/>
                <a:cs typeface="+mn-cs"/>
                <a:hlinkClick r:id="rId12" tooltip="Vanishing gradient problem"/>
              </a:rPr>
              <a:t>vanishing gradient problem</a:t>
            </a:r>
            <a:r>
              <a:rPr lang="en-US" sz="1200" b="0" i="0" kern="1200" dirty="0" smtClean="0">
                <a:solidFill>
                  <a:schemeClr val="tx1"/>
                </a:solidFill>
                <a:effectLst/>
                <a:latin typeface="+mn-lt"/>
                <a:ea typeface="+mn-ea"/>
                <a:cs typeface="+mn-cs"/>
              </a:rPr>
              <a:t> and can learn "Very Deep Learning" tasks</a:t>
            </a:r>
            <a:r>
              <a:rPr lang="en-US" sz="1200" b="0" i="0" u="none" strike="noStrike" kern="1200" baseline="30000" dirty="0" smtClean="0">
                <a:solidFill>
                  <a:schemeClr val="tx1"/>
                </a:solidFill>
                <a:effectLst/>
                <a:latin typeface="+mn-lt"/>
                <a:ea typeface="+mn-ea"/>
                <a:cs typeface="+mn-cs"/>
                <a:hlinkClick r:id="rId13"/>
              </a:rPr>
              <a:t>[31]</a:t>
            </a:r>
            <a:r>
              <a:rPr lang="en-US" sz="1200" b="0" i="0" kern="1200" dirty="0" smtClean="0">
                <a:solidFill>
                  <a:schemeClr val="tx1"/>
                </a:solidFill>
                <a:effectLst/>
                <a:latin typeface="+mn-lt"/>
                <a:ea typeface="+mn-ea"/>
                <a:cs typeface="+mn-cs"/>
              </a:rPr>
              <a:t> that require memories of events that happened thousands of discrete time steps ago, which is important for speech. Around 2007, LSTM trained by Connectionist Temporal Classification (CTC)</a:t>
            </a:r>
            <a:r>
              <a:rPr lang="en-US" sz="1200" b="0" i="0" u="none" strike="noStrike" kern="1200" baseline="30000" dirty="0" smtClean="0">
                <a:solidFill>
                  <a:schemeClr val="tx1"/>
                </a:solidFill>
                <a:effectLst/>
                <a:latin typeface="+mn-lt"/>
                <a:ea typeface="+mn-ea"/>
                <a:cs typeface="+mn-cs"/>
                <a:hlinkClick r:id="rId14"/>
              </a:rPr>
              <a:t>[32]</a:t>
            </a:r>
            <a:r>
              <a:rPr lang="en-US" sz="1200" b="0" i="0" kern="1200" dirty="0" smtClean="0">
                <a:solidFill>
                  <a:schemeClr val="tx1"/>
                </a:solidFill>
                <a:effectLst/>
                <a:latin typeface="+mn-lt"/>
                <a:ea typeface="+mn-ea"/>
                <a:cs typeface="+mn-cs"/>
              </a:rPr>
              <a:t> started to outperform traditional speech recognition in certain applications.</a:t>
            </a:r>
            <a:r>
              <a:rPr lang="en-US" sz="1200" b="0" i="0" u="none" strike="noStrike" kern="1200" baseline="30000" dirty="0" smtClean="0">
                <a:solidFill>
                  <a:schemeClr val="tx1"/>
                </a:solidFill>
                <a:effectLst/>
                <a:latin typeface="+mn-lt"/>
                <a:ea typeface="+mn-ea"/>
                <a:cs typeface="+mn-cs"/>
                <a:hlinkClick r:id="rId15"/>
              </a:rPr>
              <a:t>[33]</a:t>
            </a:r>
            <a:r>
              <a:rPr lang="en-US" sz="1200" b="0" i="0" kern="1200" dirty="0" smtClean="0">
                <a:solidFill>
                  <a:schemeClr val="tx1"/>
                </a:solidFill>
                <a:effectLst/>
                <a:latin typeface="+mn-lt"/>
                <a:ea typeface="+mn-ea"/>
                <a:cs typeface="+mn-cs"/>
              </a:rPr>
              <a:t> In 2015, Google's speech recognition reportedly experienced a dramatic performance jump of 49% through CTC-trained LSTM, which is now available through </a:t>
            </a:r>
            <a:r>
              <a:rPr lang="en-US" sz="1200" b="0" i="0" u="none" strike="noStrike" kern="1200" dirty="0" smtClean="0">
                <a:solidFill>
                  <a:schemeClr val="tx1"/>
                </a:solidFill>
                <a:effectLst/>
                <a:latin typeface="+mn-lt"/>
                <a:ea typeface="+mn-ea"/>
                <a:cs typeface="+mn-cs"/>
                <a:hlinkClick r:id="rId16" tooltip="Google Voice"/>
              </a:rPr>
              <a:t>Google Voice</a:t>
            </a:r>
            <a:r>
              <a:rPr lang="en-US" sz="1200" b="0" i="0" kern="1200" dirty="0" smtClean="0">
                <a:solidFill>
                  <a:schemeClr val="tx1"/>
                </a:solidFill>
                <a:effectLst/>
                <a:latin typeface="+mn-lt"/>
                <a:ea typeface="+mn-ea"/>
                <a:cs typeface="+mn-cs"/>
              </a:rPr>
              <a:t> to all smartphone users.</a:t>
            </a:r>
            <a:r>
              <a:rPr lang="en-US" sz="1200" b="0" i="0" u="none" strike="noStrike" kern="1200" baseline="30000" dirty="0" smtClean="0">
                <a:solidFill>
                  <a:schemeClr val="tx1"/>
                </a:solidFill>
                <a:effectLst/>
                <a:latin typeface="+mn-lt"/>
                <a:ea typeface="+mn-ea"/>
                <a:cs typeface="+mn-cs"/>
                <a:hlinkClick r:id="rId17"/>
              </a:rPr>
              <a:t>[34]</a:t>
            </a:r>
            <a:endParaRPr lang="en-US" sz="1200" b="0" i="0" u="none" strike="noStrike" kern="1200" baseline="300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use of deep feedforward (non-recurrent) networks for </a:t>
            </a:r>
            <a:r>
              <a:rPr lang="en-US" sz="1200" b="0" i="0" u="none" strike="noStrike" kern="1200" dirty="0" smtClean="0">
                <a:solidFill>
                  <a:schemeClr val="tx1"/>
                </a:solidFill>
                <a:effectLst/>
                <a:latin typeface="+mn-lt"/>
                <a:ea typeface="+mn-ea"/>
                <a:cs typeface="+mn-cs"/>
                <a:hlinkClick r:id="rId18" tooltip="Acoustic model"/>
              </a:rPr>
              <a:t>acoustic modeling</a:t>
            </a:r>
            <a:r>
              <a:rPr lang="en-US" sz="1200" b="0" i="0" kern="1200" dirty="0" smtClean="0">
                <a:solidFill>
                  <a:schemeClr val="tx1"/>
                </a:solidFill>
                <a:effectLst/>
                <a:latin typeface="+mn-lt"/>
                <a:ea typeface="+mn-ea"/>
                <a:cs typeface="+mn-cs"/>
              </a:rPr>
              <a:t> was introduced during later part of 2009 by </a:t>
            </a:r>
            <a:r>
              <a:rPr lang="en-US" sz="1200" b="0" i="0" u="none" strike="noStrike" kern="1200" dirty="0" smtClean="0">
                <a:solidFill>
                  <a:schemeClr val="tx1"/>
                </a:solidFill>
                <a:effectLst/>
                <a:latin typeface="+mn-lt"/>
                <a:ea typeface="+mn-ea"/>
                <a:cs typeface="+mn-cs"/>
                <a:hlinkClick r:id="rId19" tooltip="Geoffrey Hinton"/>
              </a:rPr>
              <a:t>Geoffrey Hinton</a:t>
            </a:r>
            <a:r>
              <a:rPr lang="en-US" sz="1200" b="0" i="0" kern="1200" dirty="0" smtClean="0">
                <a:solidFill>
                  <a:schemeClr val="tx1"/>
                </a:solidFill>
                <a:effectLst/>
                <a:latin typeface="+mn-lt"/>
                <a:ea typeface="+mn-ea"/>
                <a:cs typeface="+mn-cs"/>
              </a:rPr>
              <a:t> and his students at University of Toronto and by Li Deng and colleagues at Microsoft Research, initially in the collaborative work between Microsoft and University of Toronto which was subsequently expanded to include IBM and Google (hence "The shared views of four research groups" subtitle in their 2012 review paper).</a:t>
            </a:r>
            <a:r>
              <a:rPr lang="en-US" sz="1200" b="0" i="0" u="none" strike="noStrike" kern="1200" baseline="30000" dirty="0" smtClean="0">
                <a:solidFill>
                  <a:schemeClr val="tx1"/>
                </a:solidFill>
                <a:effectLst/>
                <a:latin typeface="+mn-lt"/>
                <a:ea typeface="+mn-ea"/>
                <a:cs typeface="+mn-cs"/>
                <a:hlinkClick r:id="rId20"/>
              </a:rPr>
              <a:t>[35]</a:t>
            </a:r>
            <a:r>
              <a:rPr lang="en-US" sz="1200" b="0" i="0" u="none" strike="noStrike" kern="1200" baseline="30000" dirty="0" smtClean="0">
                <a:solidFill>
                  <a:schemeClr val="tx1"/>
                </a:solidFill>
                <a:effectLst/>
                <a:latin typeface="+mn-lt"/>
                <a:ea typeface="+mn-ea"/>
                <a:cs typeface="+mn-cs"/>
                <a:hlinkClick r:id="rId21"/>
              </a:rPr>
              <a:t>[36]</a:t>
            </a:r>
            <a:r>
              <a:rPr lang="en-US" sz="1200" b="0" i="0" u="none" strike="noStrike" kern="1200" baseline="30000" dirty="0" smtClean="0">
                <a:solidFill>
                  <a:schemeClr val="tx1"/>
                </a:solidFill>
                <a:effectLst/>
                <a:latin typeface="+mn-lt"/>
                <a:ea typeface="+mn-ea"/>
                <a:cs typeface="+mn-cs"/>
                <a:hlinkClick r:id="rId22"/>
              </a:rPr>
              <a:t>[37]</a:t>
            </a:r>
            <a:r>
              <a:rPr lang="en-US" sz="1200" b="0" i="0" kern="1200" dirty="0" smtClean="0">
                <a:solidFill>
                  <a:schemeClr val="tx1"/>
                </a:solidFill>
                <a:effectLst/>
                <a:latin typeface="+mn-lt"/>
                <a:ea typeface="+mn-ea"/>
                <a:cs typeface="+mn-cs"/>
              </a:rPr>
              <a:t> A Microsoft research executive called this innovation "the most dramatic change in accuracy since 1979."</a:t>
            </a:r>
            <a:r>
              <a:rPr lang="en-US" sz="1200" b="0" i="0" u="none" strike="noStrike" kern="1200" baseline="30000" dirty="0" smtClean="0">
                <a:solidFill>
                  <a:schemeClr val="tx1"/>
                </a:solidFill>
                <a:effectLst/>
                <a:latin typeface="+mn-lt"/>
                <a:ea typeface="+mn-ea"/>
                <a:cs typeface="+mn-cs"/>
                <a:hlinkClick r:id="rId23"/>
              </a:rPr>
              <a:t>[38]</a:t>
            </a:r>
            <a:r>
              <a:rPr lang="en-US" sz="1200" b="0" i="0" kern="1200" dirty="0" smtClean="0">
                <a:solidFill>
                  <a:schemeClr val="tx1"/>
                </a:solidFill>
                <a:effectLst/>
                <a:latin typeface="+mn-lt"/>
                <a:ea typeface="+mn-ea"/>
                <a:cs typeface="+mn-cs"/>
              </a:rPr>
              <a:t> In contrast to the steady incremental improvements of the past few decades, the application of deep learning decreased word error rate by 30%. This innovation was quickly adopted across the field. Researchers have begun to use deep learning techniques for language modeling as well.</a:t>
            </a:r>
          </a:p>
          <a:p>
            <a:endParaRPr lang="en-US" dirty="0"/>
          </a:p>
        </p:txBody>
      </p:sp>
      <p:sp>
        <p:nvSpPr>
          <p:cNvPr id="4" name="灯片编号占位符 3"/>
          <p:cNvSpPr>
            <a:spLocks noGrp="1"/>
          </p:cNvSpPr>
          <p:nvPr>
            <p:ph type="sldNum" sz="quarter" idx="10"/>
          </p:nvPr>
        </p:nvSpPr>
        <p:spPr/>
        <p:txBody>
          <a:bodyPr/>
          <a:lstStyle/>
          <a:p>
            <a:fld id="{469BD5A3-6767-4DCF-92A3-F17AA27B7FB4}" type="slidenum">
              <a:rPr lang="en-US" smtClean="0"/>
              <a:t>15</a:t>
            </a:fld>
            <a:endParaRPr lang="en-US"/>
          </a:p>
        </p:txBody>
      </p:sp>
    </p:spTree>
    <p:extLst>
      <p:ext uri="{BB962C8B-B14F-4D97-AF65-F5344CB8AC3E}">
        <p14:creationId xmlns:p14="http://schemas.microsoft.com/office/powerpoint/2010/main" val="3357236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kern="1200" dirty="0" smtClean="0">
                <a:solidFill>
                  <a:schemeClr val="tx1"/>
                </a:solidFill>
                <a:latin typeface="+mn-lt"/>
                <a:ea typeface="+mn-ea"/>
                <a:cs typeface="+mn-cs"/>
              </a:rPr>
              <a:t>Google now</a:t>
            </a:r>
          </a:p>
          <a:p>
            <a:r>
              <a:rPr lang="en-US" sz="1200" kern="1200" dirty="0" smtClean="0">
                <a:solidFill>
                  <a:schemeClr val="tx1"/>
                </a:solidFill>
                <a:latin typeface="+mn-lt"/>
                <a:ea typeface="+mn-ea"/>
                <a:cs typeface="+mn-cs"/>
              </a:rPr>
              <a:t>Siri</a:t>
            </a:r>
          </a:p>
          <a:p>
            <a:r>
              <a:rPr lang="en-US" sz="1200" kern="1200" dirty="0" smtClean="0">
                <a:solidFill>
                  <a:schemeClr val="tx1"/>
                </a:solidFill>
                <a:latin typeface="+mn-lt"/>
                <a:ea typeface="+mn-ea"/>
                <a:cs typeface="+mn-cs"/>
              </a:rPr>
              <a:t>S-Voice</a:t>
            </a:r>
          </a:p>
          <a:p>
            <a:r>
              <a:rPr lang="en-US" sz="1200" kern="1200" dirty="0" smtClean="0">
                <a:solidFill>
                  <a:schemeClr val="tx1"/>
                </a:solidFill>
                <a:latin typeface="+mn-lt"/>
                <a:ea typeface="+mn-ea"/>
                <a:cs typeface="+mn-cs"/>
              </a:rPr>
              <a:t>Dragon Search</a:t>
            </a:r>
          </a:p>
          <a:p>
            <a:r>
              <a:rPr lang="en-US" sz="1200" kern="1200" dirty="0" smtClean="0">
                <a:solidFill>
                  <a:schemeClr val="tx1"/>
                </a:solidFill>
                <a:latin typeface="+mn-lt"/>
                <a:ea typeface="+mn-ea"/>
                <a:cs typeface="+mn-cs"/>
              </a:rPr>
              <a:t>Dragon Dictation</a:t>
            </a:r>
          </a:p>
          <a:p>
            <a:r>
              <a:rPr lang="en-US" sz="1200" kern="1200" dirty="0" err="1" smtClean="0">
                <a:solidFill>
                  <a:schemeClr val="tx1"/>
                </a:solidFill>
                <a:latin typeface="+mn-lt"/>
                <a:ea typeface="+mn-ea"/>
                <a:cs typeface="+mn-cs"/>
              </a:rPr>
              <a:t>Trippo</a:t>
            </a:r>
            <a:r>
              <a:rPr lang="en-US" sz="1200" kern="1200" dirty="0" smtClean="0">
                <a:solidFill>
                  <a:schemeClr val="tx1"/>
                </a:solidFill>
                <a:latin typeface="+mn-lt"/>
                <a:ea typeface="+mn-ea"/>
                <a:cs typeface="+mn-cs"/>
              </a:rPr>
              <a:t>-Mondo </a:t>
            </a:r>
          </a:p>
          <a:p>
            <a:r>
              <a:rPr lang="en-US" sz="1200" kern="1200" dirty="0" smtClean="0">
                <a:solidFill>
                  <a:schemeClr val="tx1"/>
                </a:solidFill>
                <a:latin typeface="+mn-lt"/>
                <a:ea typeface="+mn-ea"/>
                <a:cs typeface="+mn-cs"/>
              </a:rPr>
              <a:t>Verbally</a:t>
            </a:r>
          </a:p>
          <a:p>
            <a:endParaRPr lang="en-US" dirty="0"/>
          </a:p>
        </p:txBody>
      </p:sp>
      <p:sp>
        <p:nvSpPr>
          <p:cNvPr id="4" name="灯片编号占位符 3"/>
          <p:cNvSpPr>
            <a:spLocks noGrp="1"/>
          </p:cNvSpPr>
          <p:nvPr>
            <p:ph type="sldNum" sz="quarter" idx="10"/>
          </p:nvPr>
        </p:nvSpPr>
        <p:spPr/>
        <p:txBody>
          <a:bodyPr/>
          <a:lstStyle/>
          <a:p>
            <a:fld id="{469BD5A3-6767-4DCF-92A3-F17AA27B7FB4}" type="slidenum">
              <a:rPr lang="en-US" smtClean="0"/>
              <a:t>20</a:t>
            </a:fld>
            <a:endParaRPr lang="en-US"/>
          </a:p>
        </p:txBody>
      </p:sp>
    </p:spTree>
    <p:extLst>
      <p:ext uri="{BB962C8B-B14F-4D97-AF65-F5344CB8AC3E}">
        <p14:creationId xmlns:p14="http://schemas.microsoft.com/office/powerpoint/2010/main" val="858603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2382" y="6459786"/>
            <a:ext cx="9141619"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600" spc="-50" baseline="0">
                <a:solidFill>
                  <a:schemeClr val="tx1">
                    <a:lumMod val="85000"/>
                    <a:lumOff val="15000"/>
                  </a:schemeClr>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0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pPr>
              <a:defRPr/>
            </a:pPr>
            <a:fld id="{E7A7B787-18E2-44D7-B774-6CC54B389EB4}" type="datetime1">
              <a:rPr lang="en-US" altLang="zh-TW" smtClean="0"/>
              <a:t>5/27/2017</a:t>
            </a:fld>
            <a:endParaRPr lang="en-US" altLang="zh-TW"/>
          </a:p>
        </p:txBody>
      </p:sp>
      <p:sp>
        <p:nvSpPr>
          <p:cNvPr id="5" name="Footer Placeholder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Slide Number Placeholder 5"/>
          <p:cNvSpPr>
            <a:spLocks noGrp="1"/>
          </p:cNvSpPr>
          <p:nvPr>
            <p:ph type="sldNum" sz="quarter" idx="12"/>
          </p:nvPr>
        </p:nvSpPr>
        <p:spPr/>
        <p:txBody>
          <a:bodyPr/>
          <a:lstStyle/>
          <a:p>
            <a:pPr>
              <a:defRPr/>
            </a:pPr>
            <a:fld id="{75B77AB6-A536-43F3-9826-6CD10DB7A8AC}" type="slidenum">
              <a:rPr lang="zh-TW" altLang="en-US" smtClean="0"/>
              <a:pPr>
                <a:defRPr/>
              </a:pPr>
              <a:t>‹#›</a:t>
            </a:fld>
            <a:endParaRPr lang="en-US" altLang="zh-TW"/>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8"/>
          <p:cNvSpPr/>
          <p:nvPr/>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71659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fld id="{AC72A7EB-9AB4-4B30-988D-85F033EA7FD3}" type="datetime1">
              <a:rPr lang="en-US" altLang="zh-TW" smtClean="0"/>
              <a:t>5/27/2017</a:t>
            </a:fld>
            <a:endParaRPr lang="en-US" altLang="zh-TW"/>
          </a:p>
        </p:txBody>
      </p:sp>
      <p:sp>
        <p:nvSpPr>
          <p:cNvPr id="5" name="Footer Placeholder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Slide Number Placeholder 5"/>
          <p:cNvSpPr>
            <a:spLocks noGrp="1"/>
          </p:cNvSpPr>
          <p:nvPr>
            <p:ph type="sldNum" sz="quarter" idx="12"/>
          </p:nvPr>
        </p:nvSpPr>
        <p:spPr/>
        <p:txBody>
          <a:bodyPr/>
          <a:lstStyle/>
          <a:p>
            <a:pPr>
              <a:defRPr/>
            </a:pPr>
            <a:fld id="{AAE49EC9-DD13-454A-BEC9-CFD8877B7E7E}" type="slidenum">
              <a:rPr lang="zh-TW" altLang="en-US" smtClean="0"/>
              <a:pPr>
                <a:defRPr/>
              </a:pPr>
              <a:t>‹#›</a:t>
            </a:fld>
            <a:endParaRPr lang="en-US" altLang="zh-TW"/>
          </a:p>
        </p:txBody>
      </p:sp>
    </p:spTree>
    <p:extLst>
      <p:ext uri="{BB962C8B-B14F-4D97-AF65-F5344CB8AC3E}">
        <p14:creationId xmlns:p14="http://schemas.microsoft.com/office/powerpoint/2010/main" val="2622134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fld id="{9BFC6185-EF0B-4D5D-B802-CCFF3CBE2328}" type="datetime1">
              <a:rPr lang="en-US" altLang="zh-TW" smtClean="0"/>
              <a:t>5/27/2017</a:t>
            </a:fld>
            <a:endParaRPr lang="en-US" altLang="zh-TW"/>
          </a:p>
        </p:txBody>
      </p:sp>
      <p:sp>
        <p:nvSpPr>
          <p:cNvPr id="5" name="Footer Placeholder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Slide Number Placeholder 5"/>
          <p:cNvSpPr>
            <a:spLocks noGrp="1"/>
          </p:cNvSpPr>
          <p:nvPr>
            <p:ph type="sldNum" sz="quarter" idx="12"/>
          </p:nvPr>
        </p:nvSpPr>
        <p:spPr/>
        <p:txBody>
          <a:bodyPr/>
          <a:lstStyle/>
          <a:p>
            <a:pPr>
              <a:defRPr/>
            </a:pPr>
            <a:fld id="{E9C2C3DE-445A-4A22-8308-9ED99E091616}" type="slidenum">
              <a:rPr lang="zh-TW" altLang="en-US" smtClean="0"/>
              <a:pPr>
                <a:defRPr/>
              </a:pPr>
              <a:t>‹#›</a:t>
            </a:fld>
            <a:endParaRPr lang="en-US" altLang="zh-TW"/>
          </a:p>
        </p:txBody>
      </p:sp>
    </p:spTree>
    <p:extLst>
      <p:ext uri="{BB962C8B-B14F-4D97-AF65-F5344CB8AC3E}">
        <p14:creationId xmlns:p14="http://schemas.microsoft.com/office/powerpoint/2010/main" val="770420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en-US"/>
          </a:p>
        </p:txBody>
      </p:sp>
      <p:sp>
        <p:nvSpPr>
          <p:cNvPr id="3" name="文本占位符 2"/>
          <p:cNvSpPr>
            <a:spLocks noGrp="1"/>
          </p:cNvSpPr>
          <p:nvPr>
            <p:ph type="body" sz="half" idx="1"/>
          </p:nvPr>
        </p:nvSpPr>
        <p:spPr>
          <a:xfrm>
            <a:off x="457200" y="1600200"/>
            <a:ext cx="4038600" cy="4530725"/>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30725"/>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页脚占位符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灯片编号占位符 6"/>
          <p:cNvSpPr>
            <a:spLocks noGrp="1"/>
          </p:cNvSpPr>
          <p:nvPr>
            <p:ph type="sldNum" sz="quarter" idx="12"/>
          </p:nvPr>
        </p:nvSpPr>
        <p:spPr>
          <a:xfrm>
            <a:off x="6553200" y="6248400"/>
            <a:ext cx="2133600" cy="457200"/>
          </a:xfrm>
        </p:spPr>
        <p:txBody>
          <a:bodyPr/>
          <a:lstStyle>
            <a:lvl1pPr>
              <a:defRPr/>
            </a:lvl1pPr>
          </a:lstStyle>
          <a:p>
            <a:fld id="{C0FE1A20-854F-4752-8431-01006330E41B}" type="slidenum">
              <a:rPr lang="en-US" altLang="en-US"/>
              <a:pPr/>
              <a:t>‹#›</a:t>
            </a:fld>
            <a:endParaRPr lang="en-US" altLang="en-US"/>
          </a:p>
        </p:txBody>
      </p:sp>
    </p:spTree>
    <p:extLst>
      <p:ext uri="{BB962C8B-B14F-4D97-AF65-F5344CB8AC3E}">
        <p14:creationId xmlns:p14="http://schemas.microsoft.com/office/powerpoint/2010/main" val="1808736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lvl2pPr>
              <a:defRPr>
                <a:latin typeface="Arial" panose="020B0604020202020204" pitchFamily="34" charset="0"/>
                <a:cs typeface="Arial" panose="020B0604020202020204" pitchFamily="34" charset="0"/>
              </a:defRPr>
            </a:lvl2pPr>
            <a:lvl3pPr marL="723900" indent="-339725">
              <a:defRPr sz="2000">
                <a:latin typeface="Times New Roman" panose="02020603050405020304" pitchFamily="18" charset="0"/>
                <a:cs typeface="Times New Roman" panose="02020603050405020304" pitchFamily="18" charset="0"/>
              </a:defRPr>
            </a:lvl3pPr>
            <a:lvl4pPr marL="900113" indent="-333375">
              <a:buClr>
                <a:schemeClr val="bg2">
                  <a:lumMod val="75000"/>
                </a:schemeClr>
              </a:buClr>
              <a:buSzPct val="90000"/>
              <a:buFont typeface="Wingdings" panose="05000000000000000000" pitchFamily="2" charset="2"/>
              <a:buChar char="Ø"/>
              <a:defRPr/>
            </a:lvl4p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Footer Placeholder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Slide Number Placeholder 5"/>
          <p:cNvSpPr>
            <a:spLocks noGrp="1"/>
          </p:cNvSpPr>
          <p:nvPr>
            <p:ph type="sldNum" sz="quarter" idx="12"/>
          </p:nvPr>
        </p:nvSpPr>
        <p:spPr/>
        <p:txBody>
          <a:bodyPr/>
          <a:lstStyle/>
          <a:p>
            <a:pPr>
              <a:defRPr/>
            </a:pPr>
            <a:fld id="{B9CD4CCB-73CB-499F-9483-72A1F6A46DBE}" type="slidenum">
              <a:rPr lang="zh-TW" altLang="en-US" smtClean="0"/>
              <a:pPr>
                <a:defRPr/>
              </a:pPr>
              <a:t>‹#›</a:t>
            </a:fld>
            <a:endParaRPr lang="en-US" altLang="zh-TW"/>
          </a:p>
        </p:txBody>
      </p:sp>
    </p:spTree>
    <p:extLst>
      <p:ext uri="{BB962C8B-B14F-4D97-AF65-F5344CB8AC3E}">
        <p14:creationId xmlns:p14="http://schemas.microsoft.com/office/powerpoint/2010/main" val="13577940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pPr>
              <a:defRPr/>
            </a:pPr>
            <a:fld id="{E27CB390-B355-4D3F-AD23-03B188E146A9}" type="datetime1">
              <a:rPr lang="en-US" altLang="zh-TW" smtClean="0"/>
              <a:t>5/27/2017</a:t>
            </a:fld>
            <a:endParaRPr lang="en-US" altLang="zh-TW"/>
          </a:p>
        </p:txBody>
      </p:sp>
      <p:sp>
        <p:nvSpPr>
          <p:cNvPr id="5" name="Footer Placeholder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Slide Number Placeholder 5"/>
          <p:cNvSpPr>
            <a:spLocks noGrp="1"/>
          </p:cNvSpPr>
          <p:nvPr>
            <p:ph type="sldNum" sz="quarter" idx="12"/>
          </p:nvPr>
        </p:nvSpPr>
        <p:spPr/>
        <p:txBody>
          <a:bodyPr/>
          <a:lstStyle/>
          <a:p>
            <a:pPr>
              <a:defRPr/>
            </a:pPr>
            <a:fld id="{B2BC3B0A-9A00-4550-ACAD-06E36F744573}" type="slidenum">
              <a:rPr lang="zh-TW" altLang="en-US" smtClean="0"/>
              <a:pPr>
                <a:defRPr/>
              </a:pPr>
              <a:t>‹#›</a:t>
            </a:fld>
            <a:endParaRPr lang="en-US" altLang="zh-TW"/>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6168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pPr>
              <a:defRPr/>
            </a:pPr>
            <a:fld id="{81A549EF-D2EE-4450-9E21-48E712CA21AE}" type="datetime1">
              <a:rPr lang="en-US" altLang="zh-TW" smtClean="0"/>
              <a:t>5/27/2017</a:t>
            </a:fld>
            <a:endParaRPr lang="en-US" altLang="zh-TW"/>
          </a:p>
        </p:txBody>
      </p:sp>
      <p:sp>
        <p:nvSpPr>
          <p:cNvPr id="6" name="Footer Placeholder 5"/>
          <p:cNvSpPr>
            <a:spLocks noGrp="1"/>
          </p:cNvSpPr>
          <p:nvPr>
            <p:ph type="ftr" sz="quarter" idx="11"/>
          </p:nvPr>
        </p:nvSpPr>
        <p:spPr/>
        <p:txBody>
          <a:bodyPr/>
          <a:lstStyle/>
          <a:p>
            <a:pPr>
              <a:defRPr/>
            </a:pPr>
            <a:r>
              <a:rPr lang="en-US" altLang="zh-TW" smtClean="0"/>
              <a:t>Human Computer Interaction</a:t>
            </a:r>
            <a:endParaRPr lang="en-US" altLang="zh-TW"/>
          </a:p>
        </p:txBody>
      </p:sp>
      <p:sp>
        <p:nvSpPr>
          <p:cNvPr id="7" name="Slide Number Placeholder 6"/>
          <p:cNvSpPr>
            <a:spLocks noGrp="1"/>
          </p:cNvSpPr>
          <p:nvPr>
            <p:ph type="sldNum" sz="quarter" idx="12"/>
          </p:nvPr>
        </p:nvSpPr>
        <p:spPr/>
        <p:txBody>
          <a:bodyPr/>
          <a:lstStyle/>
          <a:p>
            <a:pPr>
              <a:defRPr/>
            </a:pPr>
            <a:fld id="{CCD5E233-F18C-4DC5-93D6-052FE4DA490C}" type="slidenum">
              <a:rPr lang="zh-TW" altLang="en-US" smtClean="0"/>
              <a:pPr>
                <a:defRPr/>
              </a:pPr>
              <a:t>‹#›</a:t>
            </a:fld>
            <a:endParaRPr lang="en-US" altLang="zh-TW"/>
          </a:p>
        </p:txBody>
      </p:sp>
    </p:spTree>
    <p:extLst>
      <p:ext uri="{BB962C8B-B14F-4D97-AF65-F5344CB8AC3E}">
        <p14:creationId xmlns:p14="http://schemas.microsoft.com/office/powerpoint/2010/main" val="17446884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822960" y="2582334"/>
            <a:ext cx="3703320" cy="32867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4663440" y="2582334"/>
            <a:ext cx="3703320" cy="32867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pPr>
              <a:defRPr/>
            </a:pPr>
            <a:fld id="{C9DC1D88-1914-415C-999F-BED9629D92A4}" type="datetime1">
              <a:rPr lang="en-US" altLang="zh-TW" smtClean="0"/>
              <a:t>5/27/2017</a:t>
            </a:fld>
            <a:endParaRPr lang="en-US" altLang="zh-TW"/>
          </a:p>
        </p:txBody>
      </p:sp>
      <p:sp>
        <p:nvSpPr>
          <p:cNvPr id="8" name="Footer Placeholder 7"/>
          <p:cNvSpPr>
            <a:spLocks noGrp="1"/>
          </p:cNvSpPr>
          <p:nvPr>
            <p:ph type="ftr" sz="quarter" idx="11"/>
          </p:nvPr>
        </p:nvSpPr>
        <p:spPr/>
        <p:txBody>
          <a:bodyPr/>
          <a:lstStyle/>
          <a:p>
            <a:pPr>
              <a:defRPr/>
            </a:pPr>
            <a:r>
              <a:rPr lang="en-US" altLang="zh-TW" smtClean="0"/>
              <a:t>Human Computer Interaction</a:t>
            </a:r>
            <a:endParaRPr lang="en-US" altLang="zh-TW"/>
          </a:p>
        </p:txBody>
      </p:sp>
      <p:sp>
        <p:nvSpPr>
          <p:cNvPr id="9" name="Slide Number Placeholder 8"/>
          <p:cNvSpPr>
            <a:spLocks noGrp="1"/>
          </p:cNvSpPr>
          <p:nvPr>
            <p:ph type="sldNum" sz="quarter" idx="12"/>
          </p:nvPr>
        </p:nvSpPr>
        <p:spPr/>
        <p:txBody>
          <a:bodyPr/>
          <a:lstStyle/>
          <a:p>
            <a:pPr>
              <a:defRPr/>
            </a:pPr>
            <a:fld id="{55CA789B-D082-4F85-A170-B06446C3BDF3}" type="slidenum">
              <a:rPr lang="zh-TW" altLang="en-US" smtClean="0"/>
              <a:pPr>
                <a:defRPr/>
              </a:pPr>
              <a:t>‹#›</a:t>
            </a:fld>
            <a:endParaRPr lang="en-US" altLang="zh-TW"/>
          </a:p>
        </p:txBody>
      </p:sp>
    </p:spTree>
    <p:extLst>
      <p:ext uri="{BB962C8B-B14F-4D97-AF65-F5344CB8AC3E}">
        <p14:creationId xmlns:p14="http://schemas.microsoft.com/office/powerpoint/2010/main" val="20203697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pPr>
              <a:defRPr/>
            </a:pPr>
            <a:fld id="{2A4AF493-AAAA-4D62-AF42-1A8C95D49560}" type="datetime1">
              <a:rPr lang="en-US" altLang="zh-TW" smtClean="0"/>
              <a:t>5/27/2017</a:t>
            </a:fld>
            <a:endParaRPr lang="en-US" altLang="zh-TW"/>
          </a:p>
        </p:txBody>
      </p:sp>
      <p:sp>
        <p:nvSpPr>
          <p:cNvPr id="4" name="Footer Placeholder 3"/>
          <p:cNvSpPr>
            <a:spLocks noGrp="1"/>
          </p:cNvSpPr>
          <p:nvPr>
            <p:ph type="ftr" sz="quarter" idx="11"/>
          </p:nvPr>
        </p:nvSpPr>
        <p:spPr/>
        <p:txBody>
          <a:bodyPr/>
          <a:lstStyle/>
          <a:p>
            <a:pPr>
              <a:defRPr/>
            </a:pPr>
            <a:r>
              <a:rPr lang="en-US" altLang="zh-TW" smtClean="0"/>
              <a:t>Human Computer Interaction</a:t>
            </a:r>
            <a:endParaRPr lang="en-US" altLang="zh-TW"/>
          </a:p>
        </p:txBody>
      </p:sp>
      <p:sp>
        <p:nvSpPr>
          <p:cNvPr id="5" name="Slide Number Placeholder 4"/>
          <p:cNvSpPr>
            <a:spLocks noGrp="1"/>
          </p:cNvSpPr>
          <p:nvPr>
            <p:ph type="sldNum" sz="quarter" idx="12"/>
          </p:nvPr>
        </p:nvSpPr>
        <p:spPr/>
        <p:txBody>
          <a:bodyPr/>
          <a:lstStyle/>
          <a:p>
            <a:pPr>
              <a:defRPr/>
            </a:pPr>
            <a:fld id="{C5C527AC-74EB-4EE5-94EE-190C0152E5DA}" type="slidenum">
              <a:rPr lang="zh-TW" altLang="en-US" smtClean="0"/>
              <a:pPr>
                <a:defRPr/>
              </a:pPr>
              <a:t>‹#›</a:t>
            </a:fld>
            <a:endParaRPr lang="en-US" altLang="zh-TW"/>
          </a:p>
        </p:txBody>
      </p:sp>
    </p:spTree>
    <p:extLst>
      <p:ext uri="{BB962C8B-B14F-4D97-AF65-F5344CB8AC3E}">
        <p14:creationId xmlns:p14="http://schemas.microsoft.com/office/powerpoint/2010/main" val="3805026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88AE7A52-1148-45C5-907D-D75BF38D5D27}" type="datetime1">
              <a:rPr lang="en-US" altLang="zh-TW" smtClean="0"/>
              <a:t>5/27/2017</a:t>
            </a:fld>
            <a:endParaRPr lang="en-US" altLang="zh-TW"/>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r>
              <a:rPr lang="en-US" altLang="zh-TW" smtClean="0"/>
              <a:t>Human Computer Interaction</a:t>
            </a:r>
            <a:endParaRPr lang="en-US" altLang="zh-TW"/>
          </a:p>
        </p:txBody>
      </p:sp>
      <p:sp>
        <p:nvSpPr>
          <p:cNvPr id="9" name="Slide Number Placeholder 8"/>
          <p:cNvSpPr>
            <a:spLocks noGrp="1"/>
          </p:cNvSpPr>
          <p:nvPr>
            <p:ph type="sldNum" sz="quarter" idx="12"/>
          </p:nvPr>
        </p:nvSpPr>
        <p:spPr/>
        <p:txBody>
          <a:bodyPr/>
          <a:lstStyle/>
          <a:p>
            <a:pPr>
              <a:defRPr/>
            </a:pPr>
            <a:fld id="{BE21F828-2D39-48F5-B4EE-EC7CCB58113D}" type="slidenum">
              <a:rPr lang="zh-TW" altLang="en-US" smtClean="0"/>
              <a:pPr>
                <a:defRPr/>
              </a:pPr>
              <a:t>‹#›</a:t>
            </a:fld>
            <a:endParaRPr lang="en-US" altLang="zh-TW"/>
          </a:p>
        </p:txBody>
      </p:sp>
    </p:spTree>
    <p:extLst>
      <p:ext uri="{BB962C8B-B14F-4D97-AF65-F5344CB8AC3E}">
        <p14:creationId xmlns:p14="http://schemas.microsoft.com/office/powerpoint/2010/main" val="3369828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3450C6C1-3A05-42C8-AA47-3709D3733B92}" type="datetime1">
              <a:rPr lang="en-US" altLang="zh-TW" smtClean="0"/>
              <a:t>5/27/2017</a:t>
            </a:fld>
            <a:endParaRPr lang="en-US" altLang="zh-TW"/>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r>
              <a:rPr lang="en-US" altLang="zh-TW" smtClean="0"/>
              <a:t>Human Computer Interaction</a:t>
            </a:r>
            <a:endParaRPr lang="en-US" altLang="zh-TW"/>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82D47578-4A8C-4275-B392-43F1AAA4A0B6}" type="slidenum">
              <a:rPr lang="zh-TW" altLang="en-US" smtClean="0"/>
              <a:pPr>
                <a:defRPr/>
              </a:pPr>
              <a:t>‹#›</a:t>
            </a:fld>
            <a:endParaRPr lang="en-US" altLang="zh-TW"/>
          </a:p>
        </p:txBody>
      </p:sp>
    </p:spTree>
    <p:extLst>
      <p:ext uri="{BB962C8B-B14F-4D97-AF65-F5344CB8AC3E}">
        <p14:creationId xmlns:p14="http://schemas.microsoft.com/office/powerpoint/2010/main" val="1960220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pPr>
              <a:defRPr/>
            </a:pPr>
            <a:fld id="{ADFF93FE-6C95-482E-91CE-3B92E3250C70}" type="datetime1">
              <a:rPr lang="en-US" altLang="zh-TW" smtClean="0"/>
              <a:t>5/27/2017</a:t>
            </a:fld>
            <a:endParaRPr lang="en-US" altLang="zh-TW"/>
          </a:p>
        </p:txBody>
      </p:sp>
      <p:sp>
        <p:nvSpPr>
          <p:cNvPr id="6" name="Footer Placeholder 5"/>
          <p:cNvSpPr>
            <a:spLocks noGrp="1"/>
          </p:cNvSpPr>
          <p:nvPr>
            <p:ph type="ftr" sz="quarter" idx="11"/>
          </p:nvPr>
        </p:nvSpPr>
        <p:spPr/>
        <p:txBody>
          <a:bodyPr/>
          <a:lstStyle/>
          <a:p>
            <a:pPr>
              <a:defRPr/>
            </a:pPr>
            <a:r>
              <a:rPr lang="en-US" altLang="zh-TW" smtClean="0"/>
              <a:t>Human Computer Interaction</a:t>
            </a:r>
            <a:endParaRPr lang="en-US" altLang="zh-TW"/>
          </a:p>
        </p:txBody>
      </p:sp>
      <p:sp>
        <p:nvSpPr>
          <p:cNvPr id="7" name="Slide Number Placeholder 6"/>
          <p:cNvSpPr>
            <a:spLocks noGrp="1"/>
          </p:cNvSpPr>
          <p:nvPr>
            <p:ph type="sldNum" sz="quarter" idx="12"/>
          </p:nvPr>
        </p:nvSpPr>
        <p:spPr/>
        <p:txBody>
          <a:bodyPr/>
          <a:lstStyle/>
          <a:p>
            <a:pPr>
              <a:defRPr/>
            </a:pPr>
            <a:fld id="{B9D462DA-4C31-479E-96E8-20A498E018B2}" type="slidenum">
              <a:rPr lang="zh-TW" altLang="en-US" smtClean="0"/>
              <a:pPr>
                <a:defRPr/>
              </a:pPr>
              <a:t>‹#›</a:t>
            </a:fld>
            <a:endParaRPr lang="en-US" altLang="zh-TW"/>
          </a:p>
        </p:txBody>
      </p:sp>
    </p:spTree>
    <p:extLst>
      <p:ext uri="{BB962C8B-B14F-4D97-AF65-F5344CB8AC3E}">
        <p14:creationId xmlns:p14="http://schemas.microsoft.com/office/powerpoint/2010/main" val="919600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59786"/>
            <a:ext cx="9144001"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87829" y="116785"/>
            <a:ext cx="8020594" cy="680047"/>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587829" y="856989"/>
            <a:ext cx="8020594" cy="5444238"/>
          </a:xfrm>
          <a:prstGeom prst="rect">
            <a:avLst/>
          </a:prstGeom>
        </p:spPr>
        <p:txBody>
          <a:bodyPr vert="horz" lIns="0" tIns="45720" rIns="0" bIns="45720" rtlCol="0">
            <a:normAutofit/>
          </a:bodyPr>
          <a:lstStyle/>
          <a:p>
            <a:pPr lvl="0"/>
            <a:r>
              <a:rPr lang="zh-CN" altLang="en-US" dirty="0" smtClean="0"/>
              <a:t>编辑母版文本样式</a:t>
            </a:r>
          </a:p>
          <a:p>
            <a:pPr lvl="1"/>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619D084F-7581-4643-A243-CF6CADA94DCC}" type="datetime1">
              <a:rPr lang="en-US" altLang="zh-TW" smtClean="0"/>
              <a:t>5/27/2017</a:t>
            </a:fld>
            <a:endParaRPr lang="en-US" altLang="zh-TW"/>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en-US" altLang="zh-TW" smtClean="0"/>
              <a:t>Human Computer Interaction</a:t>
            </a:r>
            <a:endParaRPr lang="en-US" altLang="zh-TW"/>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E9C2C3DE-445A-4A22-8308-9ED99E091616}" type="slidenum">
              <a:rPr lang="zh-TW" altLang="en-US" smtClean="0"/>
              <a:pPr>
                <a:defRPr/>
              </a:pPr>
              <a:t>‹#›</a:t>
            </a:fld>
            <a:endParaRPr lang="en-US" altLang="zh-TW"/>
          </a:p>
        </p:txBody>
      </p:sp>
      <p:cxnSp>
        <p:nvCxnSpPr>
          <p:cNvPr id="10" name="Straight Connector 9"/>
          <p:cNvCxnSpPr/>
          <p:nvPr/>
        </p:nvCxnSpPr>
        <p:spPr>
          <a:xfrm>
            <a:off x="587829" y="796832"/>
            <a:ext cx="802059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18747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iming>
    <p:tnLst>
      <p:par>
        <p:cTn id="1" dur="indefinite" restart="never" nodeType="tmRoot"/>
      </p:par>
    </p:tnLst>
  </p:timing>
  <p:hf hdr="0"/>
  <p:txStyles>
    <p:title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531813" indent="-331788"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18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900113" indent="-333375" algn="l" defTabSz="914400"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6.xml"/><Relationship Id="rId7"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jpg"/><Relationship Id="rId11" Type="http://schemas.openxmlformats.org/officeDocument/2006/relationships/image" Target="../media/image36.png"/><Relationship Id="rId5" Type="http://schemas.openxmlformats.org/officeDocument/2006/relationships/image" Target="../media/image30.jpg"/><Relationship Id="rId10" Type="http://schemas.openxmlformats.org/officeDocument/2006/relationships/image" Target="../media/image35.jpg"/><Relationship Id="rId4" Type="http://schemas.openxmlformats.org/officeDocument/2006/relationships/image" Target="../media/image29.png"/><Relationship Id="rId9"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58.png"/><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0.png"/><Relationship Id="rId7" Type="http://schemas.openxmlformats.org/officeDocument/2006/relationships/image" Target="../media/image6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600.png"/><Relationship Id="rId5" Type="http://schemas.openxmlformats.org/officeDocument/2006/relationships/image" Target="../media/image590.png"/><Relationship Id="rId4" Type="http://schemas.openxmlformats.org/officeDocument/2006/relationships/image" Target="../media/image58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4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5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Automatic Speech Recognition</a:t>
            </a:r>
            <a:endParaRPr lang="en-US" dirty="0"/>
          </a:p>
        </p:txBody>
      </p:sp>
      <p:sp>
        <p:nvSpPr>
          <p:cNvPr id="3" name="副标题 2"/>
          <p:cNvSpPr>
            <a:spLocks noGrp="1"/>
          </p:cNvSpPr>
          <p:nvPr>
            <p:ph type="subTitle" idx="1"/>
          </p:nvPr>
        </p:nvSpPr>
        <p:spPr>
          <a:xfrm>
            <a:off x="825038" y="4455620"/>
            <a:ext cx="7543800" cy="1487979"/>
          </a:xfrm>
        </p:spPr>
        <p:txBody>
          <a:bodyPr>
            <a:normAutofit/>
          </a:bodyPr>
          <a:lstStyle/>
          <a:p>
            <a:r>
              <a:rPr lang="en-US" dirty="0" smtClean="0"/>
              <a:t>Ying </a:t>
            </a:r>
            <a:r>
              <a:rPr lang="en-US" dirty="0" err="1" smtClean="0"/>
              <a:t>shen</a:t>
            </a:r>
            <a:endParaRPr lang="en-US" dirty="0" smtClean="0"/>
          </a:p>
          <a:p>
            <a:r>
              <a:rPr lang="en-US" dirty="0" smtClean="0"/>
              <a:t>School of software engineering</a:t>
            </a:r>
          </a:p>
          <a:p>
            <a:r>
              <a:rPr lang="en-US" dirty="0" err="1" smtClean="0"/>
              <a:t>Tongji</a:t>
            </a:r>
            <a:r>
              <a:rPr lang="en-US" dirty="0" smtClean="0"/>
              <a:t> university</a:t>
            </a:r>
            <a:endParaRPr lang="en-US" dirty="0"/>
          </a:p>
        </p:txBody>
      </p:sp>
    </p:spTree>
    <p:extLst>
      <p:ext uri="{BB962C8B-B14F-4D97-AF65-F5344CB8AC3E}">
        <p14:creationId xmlns:p14="http://schemas.microsoft.com/office/powerpoint/2010/main" val="2549994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History of ASR</a:t>
            </a:r>
          </a:p>
        </p:txBody>
      </p:sp>
      <p:sp>
        <p:nvSpPr>
          <p:cNvPr id="3" name="内容占位符 2"/>
          <p:cNvSpPr>
            <a:spLocks noGrp="1"/>
          </p:cNvSpPr>
          <p:nvPr>
            <p:ph idx="1"/>
          </p:nvPr>
        </p:nvSpPr>
        <p:spPr/>
        <p:txBody>
          <a:bodyPr>
            <a:noAutofit/>
          </a:bodyPr>
          <a:lstStyle/>
          <a:p>
            <a:r>
              <a:rPr lang="en-US" altLang="en-US" dirty="0"/>
              <a:t>1971-1976: The ARPA SUR project </a:t>
            </a:r>
            <a:endParaRPr lang="en-US" altLang="en-US" dirty="0" smtClean="0"/>
          </a:p>
          <a:p>
            <a:r>
              <a:rPr lang="en-US" altLang="en-US" dirty="0"/>
              <a:t>Despite anti-speech recognition campaign led by </a:t>
            </a:r>
            <a:r>
              <a:rPr lang="en-US" altLang="en-US" i="1" dirty="0"/>
              <a:t>Pierce Commission </a:t>
            </a:r>
            <a:r>
              <a:rPr lang="en-US" altLang="en-US" dirty="0"/>
              <a:t>ARPA launches 5 year Spoken Understanding Research program</a:t>
            </a:r>
          </a:p>
          <a:p>
            <a:r>
              <a:rPr lang="en-US" altLang="en-US" dirty="0"/>
              <a:t>Goal: 1000-word vocabulary, 90% understanding rate, near real time on 100 </a:t>
            </a:r>
            <a:r>
              <a:rPr lang="en-US" altLang="en-US" dirty="0" err="1"/>
              <a:t>mips</a:t>
            </a:r>
            <a:r>
              <a:rPr lang="en-US" altLang="en-US" dirty="0"/>
              <a:t> machine</a:t>
            </a:r>
          </a:p>
          <a:p>
            <a:r>
              <a:rPr lang="en-US" altLang="en-US" dirty="0"/>
              <a:t>4 Systems built by the end of the program</a:t>
            </a:r>
          </a:p>
          <a:p>
            <a:pPr lvl="1"/>
            <a:r>
              <a:rPr lang="en-US" altLang="en-US" dirty="0"/>
              <a:t>SDC (24%)</a:t>
            </a:r>
          </a:p>
          <a:p>
            <a:pPr lvl="1"/>
            <a:r>
              <a:rPr lang="en-US" altLang="en-US" dirty="0"/>
              <a:t>BBN’s </a:t>
            </a:r>
            <a:r>
              <a:rPr lang="en-US" altLang="en-US" i="1" dirty="0"/>
              <a:t>HWIM (44%)</a:t>
            </a:r>
          </a:p>
          <a:p>
            <a:pPr lvl="1"/>
            <a:r>
              <a:rPr lang="en-US" altLang="en-US" i="1" dirty="0"/>
              <a:t>CMU’s Hearsay II (74%)</a:t>
            </a:r>
          </a:p>
          <a:p>
            <a:pPr lvl="1"/>
            <a:r>
              <a:rPr lang="en-US" altLang="en-US" i="1" dirty="0"/>
              <a:t>CMU’s HARPY (95% -- but 80 times real time!)</a:t>
            </a:r>
          </a:p>
          <a:p>
            <a:r>
              <a:rPr lang="en-US" altLang="en-US" i="1" dirty="0"/>
              <a:t>Rule-based systems except for Harpy</a:t>
            </a:r>
          </a:p>
          <a:p>
            <a:pPr lvl="1"/>
            <a:r>
              <a:rPr lang="en-US" altLang="en-US" i="1" dirty="0"/>
              <a:t>Engineering approach:  search network of all the possible utterances </a:t>
            </a:r>
            <a:endParaRPr lang="en-US" alt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10</a:t>
            </a:fld>
            <a:endParaRPr lang="en-US" altLang="zh-TW"/>
          </a:p>
        </p:txBody>
      </p:sp>
      <p:pic>
        <p:nvPicPr>
          <p:cNvPr id="7" name="Picture 4" descr="Ra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027273" y="3346809"/>
            <a:ext cx="1581150" cy="1803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5"/>
          <p:cNvSpPr txBox="1">
            <a:spLocks noChangeArrowheads="1"/>
          </p:cNvSpPr>
          <p:nvPr/>
        </p:nvSpPr>
        <p:spPr bwMode="auto">
          <a:xfrm>
            <a:off x="7082836" y="5166084"/>
            <a:ext cx="14255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sz="1200" i="1">
                <a:cs typeface="Arial" panose="020B0604020202020204" pitchFamily="34" charset="0"/>
              </a:rPr>
              <a:t>Raj Reddy -- CMU</a:t>
            </a:r>
          </a:p>
        </p:txBody>
      </p:sp>
    </p:spTree>
    <p:extLst>
      <p:ext uri="{BB962C8B-B14F-4D97-AF65-F5344CB8AC3E}">
        <p14:creationId xmlns:p14="http://schemas.microsoft.com/office/powerpoint/2010/main" val="3983761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History of ASR</a:t>
            </a:r>
          </a:p>
        </p:txBody>
      </p:sp>
      <p:sp>
        <p:nvSpPr>
          <p:cNvPr id="3" name="内容占位符 2"/>
          <p:cNvSpPr>
            <a:spLocks noGrp="1"/>
          </p:cNvSpPr>
          <p:nvPr>
            <p:ph idx="1"/>
          </p:nvPr>
        </p:nvSpPr>
        <p:spPr/>
        <p:txBody>
          <a:bodyPr/>
          <a:lstStyle/>
          <a:p>
            <a:r>
              <a:rPr lang="en-US" altLang="en-US" dirty="0"/>
              <a:t>1971-1976: The ARPA SUR project </a:t>
            </a:r>
          </a:p>
          <a:p>
            <a:r>
              <a:rPr lang="en-US" altLang="en-US" dirty="0" smtClean="0"/>
              <a:t>Lack </a:t>
            </a:r>
            <a:r>
              <a:rPr lang="en-US" altLang="en-US" dirty="0"/>
              <a:t>of clear evaluation criteria</a:t>
            </a:r>
          </a:p>
          <a:p>
            <a:pPr lvl="1"/>
            <a:r>
              <a:rPr lang="en-US" altLang="en-US" dirty="0"/>
              <a:t>ARPA felt systems had failed</a:t>
            </a:r>
          </a:p>
          <a:p>
            <a:pPr lvl="1"/>
            <a:r>
              <a:rPr lang="en-US" altLang="en-US" dirty="0"/>
              <a:t>Project not extended</a:t>
            </a:r>
          </a:p>
          <a:p>
            <a:r>
              <a:rPr lang="en-US" altLang="en-US" dirty="0"/>
              <a:t>Speech Understanding: too early for its time</a:t>
            </a:r>
          </a:p>
          <a:p>
            <a:r>
              <a:rPr lang="en-US" altLang="en-US" dirty="0"/>
              <a:t>Need a standard evaluation method</a:t>
            </a:r>
          </a:p>
          <a:p>
            <a:endParaRPr lang="en-US" altLang="en-US" dirty="0"/>
          </a:p>
          <a:p>
            <a:endParaRPr lang="en-US" altLang="en-US" dirty="0"/>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11</a:t>
            </a:fld>
            <a:endParaRPr lang="en-US" altLang="zh-TW"/>
          </a:p>
        </p:txBody>
      </p:sp>
    </p:spTree>
    <p:extLst>
      <p:ext uri="{BB962C8B-B14F-4D97-AF65-F5344CB8AC3E}">
        <p14:creationId xmlns:p14="http://schemas.microsoft.com/office/powerpoint/2010/main" val="15025874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History of ASR</a:t>
            </a:r>
          </a:p>
        </p:txBody>
      </p:sp>
      <p:sp>
        <p:nvSpPr>
          <p:cNvPr id="3" name="内容占位符 2"/>
          <p:cNvSpPr>
            <a:spLocks noGrp="1"/>
          </p:cNvSpPr>
          <p:nvPr>
            <p:ph idx="1"/>
          </p:nvPr>
        </p:nvSpPr>
        <p:spPr/>
        <p:txBody>
          <a:bodyPr/>
          <a:lstStyle/>
          <a:p>
            <a:r>
              <a:rPr lang="en-US" altLang="en-US" dirty="0"/>
              <a:t>1970’s – Dynamic Time </a:t>
            </a:r>
            <a:r>
              <a:rPr lang="en-US" altLang="en-US" dirty="0" smtClean="0"/>
              <a:t>Warping</a:t>
            </a:r>
          </a:p>
          <a:p>
            <a:pPr lvl="1"/>
            <a:r>
              <a:rPr lang="en-US" altLang="en-US" dirty="0" smtClean="0"/>
              <a:t>The </a:t>
            </a:r>
            <a:r>
              <a:rPr lang="en-US" altLang="en-US" dirty="0"/>
              <a:t>Brute Force of the Engineering </a:t>
            </a:r>
            <a:r>
              <a:rPr lang="en-US" altLang="en-US" dirty="0" smtClean="0"/>
              <a:t>Approach</a:t>
            </a:r>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12</a:t>
            </a:fld>
            <a:endParaRPr lang="en-US" altLang="zh-TW"/>
          </a:p>
        </p:txBody>
      </p:sp>
      <p:pic>
        <p:nvPicPr>
          <p:cNvPr id="7" name="Picture 3" descr="seve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865313" y="5265423"/>
            <a:ext cx="5346700" cy="1057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seven_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938" y="1666560"/>
            <a:ext cx="1025525" cy="3838575"/>
          </a:xfrm>
          <a:prstGeom prst="rect">
            <a:avLst/>
          </a:prstGeom>
          <a:noFill/>
          <a:extLst>
            <a:ext uri="{909E8E84-426E-40DD-AFC4-6F175D3DCCD1}">
              <a14:hiddenFill xmlns:a14="http://schemas.microsoft.com/office/drawing/2010/main">
                <a:solidFill>
                  <a:srgbClr val="FFFFFF"/>
                </a:solidFill>
              </a14:hiddenFill>
            </a:ext>
          </a:extLst>
        </p:spPr>
      </p:pic>
      <p:sp>
        <p:nvSpPr>
          <p:cNvPr id="9" name="Line 5"/>
          <p:cNvSpPr>
            <a:spLocks noChangeShapeType="1"/>
          </p:cNvSpPr>
          <p:nvPr/>
        </p:nvSpPr>
        <p:spPr bwMode="auto">
          <a:xfrm>
            <a:off x="1925638" y="5516248"/>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0" name="Line 6"/>
          <p:cNvSpPr>
            <a:spLocks noChangeShapeType="1"/>
          </p:cNvSpPr>
          <p:nvPr/>
        </p:nvSpPr>
        <p:spPr bwMode="auto">
          <a:xfrm>
            <a:off x="1925638" y="1666560"/>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1" name="Line 7"/>
          <p:cNvSpPr>
            <a:spLocks noChangeShapeType="1"/>
          </p:cNvSpPr>
          <p:nvPr/>
        </p:nvSpPr>
        <p:spPr bwMode="auto">
          <a:xfrm>
            <a:off x="1925638" y="1922148"/>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 name="Line 8"/>
          <p:cNvSpPr>
            <a:spLocks noChangeShapeType="1"/>
          </p:cNvSpPr>
          <p:nvPr/>
        </p:nvSpPr>
        <p:spPr bwMode="auto">
          <a:xfrm>
            <a:off x="1925638" y="2179323"/>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3" name="Line 9"/>
          <p:cNvSpPr>
            <a:spLocks noChangeShapeType="1"/>
          </p:cNvSpPr>
          <p:nvPr/>
        </p:nvSpPr>
        <p:spPr bwMode="auto">
          <a:xfrm>
            <a:off x="1925638" y="2436498"/>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4" name="Line 10"/>
          <p:cNvSpPr>
            <a:spLocks noChangeShapeType="1"/>
          </p:cNvSpPr>
          <p:nvPr/>
        </p:nvSpPr>
        <p:spPr bwMode="auto">
          <a:xfrm>
            <a:off x="1925638" y="2692085"/>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5" name="Line 11"/>
          <p:cNvSpPr>
            <a:spLocks noChangeShapeType="1"/>
          </p:cNvSpPr>
          <p:nvPr/>
        </p:nvSpPr>
        <p:spPr bwMode="auto">
          <a:xfrm>
            <a:off x="1925638" y="2949260"/>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6" name="Line 12"/>
          <p:cNvSpPr>
            <a:spLocks noChangeShapeType="1"/>
          </p:cNvSpPr>
          <p:nvPr/>
        </p:nvSpPr>
        <p:spPr bwMode="auto">
          <a:xfrm>
            <a:off x="1925638" y="3206435"/>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7" name="Line 13"/>
          <p:cNvSpPr>
            <a:spLocks noChangeShapeType="1"/>
          </p:cNvSpPr>
          <p:nvPr/>
        </p:nvSpPr>
        <p:spPr bwMode="auto">
          <a:xfrm>
            <a:off x="1925638" y="3462023"/>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8" name="Line 14"/>
          <p:cNvSpPr>
            <a:spLocks noChangeShapeType="1"/>
          </p:cNvSpPr>
          <p:nvPr/>
        </p:nvSpPr>
        <p:spPr bwMode="auto">
          <a:xfrm>
            <a:off x="1925638" y="3719198"/>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9" name="Line 15"/>
          <p:cNvSpPr>
            <a:spLocks noChangeShapeType="1"/>
          </p:cNvSpPr>
          <p:nvPr/>
        </p:nvSpPr>
        <p:spPr bwMode="auto">
          <a:xfrm>
            <a:off x="1925638" y="3976373"/>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0" name="Line 16"/>
          <p:cNvSpPr>
            <a:spLocks noChangeShapeType="1"/>
          </p:cNvSpPr>
          <p:nvPr/>
        </p:nvSpPr>
        <p:spPr bwMode="auto">
          <a:xfrm>
            <a:off x="1925638" y="4231960"/>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1" name="Line 17"/>
          <p:cNvSpPr>
            <a:spLocks noChangeShapeType="1"/>
          </p:cNvSpPr>
          <p:nvPr/>
        </p:nvSpPr>
        <p:spPr bwMode="auto">
          <a:xfrm>
            <a:off x="1925638" y="4489135"/>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2" name="Line 18"/>
          <p:cNvSpPr>
            <a:spLocks noChangeShapeType="1"/>
          </p:cNvSpPr>
          <p:nvPr/>
        </p:nvSpPr>
        <p:spPr bwMode="auto">
          <a:xfrm>
            <a:off x="1925638" y="4746310"/>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3" name="Line 19"/>
          <p:cNvSpPr>
            <a:spLocks noChangeShapeType="1"/>
          </p:cNvSpPr>
          <p:nvPr/>
        </p:nvSpPr>
        <p:spPr bwMode="auto">
          <a:xfrm>
            <a:off x="1925638" y="5001898"/>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4" name="Line 20"/>
          <p:cNvSpPr>
            <a:spLocks noChangeShapeType="1"/>
          </p:cNvSpPr>
          <p:nvPr/>
        </p:nvSpPr>
        <p:spPr bwMode="auto">
          <a:xfrm>
            <a:off x="1925638" y="5259073"/>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5" name="Line 21"/>
          <p:cNvSpPr>
            <a:spLocks noChangeShapeType="1"/>
          </p:cNvSpPr>
          <p:nvPr/>
        </p:nvSpPr>
        <p:spPr bwMode="auto">
          <a:xfrm flipV="1">
            <a:off x="2082800" y="166338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6" name="Line 22"/>
          <p:cNvSpPr>
            <a:spLocks noChangeShapeType="1"/>
          </p:cNvSpPr>
          <p:nvPr/>
        </p:nvSpPr>
        <p:spPr bwMode="auto">
          <a:xfrm flipV="1">
            <a:off x="2341563" y="166338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7" name="Line 23"/>
          <p:cNvSpPr>
            <a:spLocks noChangeShapeType="1"/>
          </p:cNvSpPr>
          <p:nvPr/>
        </p:nvSpPr>
        <p:spPr bwMode="auto">
          <a:xfrm flipV="1">
            <a:off x="2601913" y="166338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8" name="Line 24"/>
          <p:cNvSpPr>
            <a:spLocks noChangeShapeType="1"/>
          </p:cNvSpPr>
          <p:nvPr/>
        </p:nvSpPr>
        <p:spPr bwMode="auto">
          <a:xfrm flipV="1">
            <a:off x="2860675" y="166338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9" name="Line 25"/>
          <p:cNvSpPr>
            <a:spLocks noChangeShapeType="1"/>
          </p:cNvSpPr>
          <p:nvPr/>
        </p:nvSpPr>
        <p:spPr bwMode="auto">
          <a:xfrm flipV="1">
            <a:off x="3121025" y="166338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0" name="Line 26"/>
          <p:cNvSpPr>
            <a:spLocks noChangeShapeType="1"/>
          </p:cNvSpPr>
          <p:nvPr/>
        </p:nvSpPr>
        <p:spPr bwMode="auto">
          <a:xfrm flipV="1">
            <a:off x="3381375" y="166338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1" name="Line 27"/>
          <p:cNvSpPr>
            <a:spLocks noChangeShapeType="1"/>
          </p:cNvSpPr>
          <p:nvPr/>
        </p:nvSpPr>
        <p:spPr bwMode="auto">
          <a:xfrm flipV="1">
            <a:off x="3640138" y="166338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2" name="Line 28"/>
          <p:cNvSpPr>
            <a:spLocks noChangeShapeType="1"/>
          </p:cNvSpPr>
          <p:nvPr/>
        </p:nvSpPr>
        <p:spPr bwMode="auto">
          <a:xfrm flipV="1">
            <a:off x="3900488" y="166338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3" name="Line 29"/>
          <p:cNvSpPr>
            <a:spLocks noChangeShapeType="1"/>
          </p:cNvSpPr>
          <p:nvPr/>
        </p:nvSpPr>
        <p:spPr bwMode="auto">
          <a:xfrm flipV="1">
            <a:off x="4160838" y="166338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4" name="Line 30"/>
          <p:cNvSpPr>
            <a:spLocks noChangeShapeType="1"/>
          </p:cNvSpPr>
          <p:nvPr/>
        </p:nvSpPr>
        <p:spPr bwMode="auto">
          <a:xfrm flipV="1">
            <a:off x="4419600" y="166338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5" name="Line 31"/>
          <p:cNvSpPr>
            <a:spLocks noChangeShapeType="1"/>
          </p:cNvSpPr>
          <p:nvPr/>
        </p:nvSpPr>
        <p:spPr bwMode="auto">
          <a:xfrm flipV="1">
            <a:off x="4679950" y="166338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6" name="Line 32"/>
          <p:cNvSpPr>
            <a:spLocks noChangeShapeType="1"/>
          </p:cNvSpPr>
          <p:nvPr/>
        </p:nvSpPr>
        <p:spPr bwMode="auto">
          <a:xfrm flipV="1">
            <a:off x="4938713" y="166338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7" name="Line 33"/>
          <p:cNvSpPr>
            <a:spLocks noChangeShapeType="1"/>
          </p:cNvSpPr>
          <p:nvPr/>
        </p:nvSpPr>
        <p:spPr bwMode="auto">
          <a:xfrm flipV="1">
            <a:off x="5199063" y="166338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8" name="Line 34"/>
          <p:cNvSpPr>
            <a:spLocks noChangeShapeType="1"/>
          </p:cNvSpPr>
          <p:nvPr/>
        </p:nvSpPr>
        <p:spPr bwMode="auto">
          <a:xfrm flipV="1">
            <a:off x="5459413" y="166338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9" name="Line 35"/>
          <p:cNvSpPr>
            <a:spLocks noChangeShapeType="1"/>
          </p:cNvSpPr>
          <p:nvPr/>
        </p:nvSpPr>
        <p:spPr bwMode="auto">
          <a:xfrm flipV="1">
            <a:off x="5718175" y="166338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40" name="Line 36"/>
          <p:cNvSpPr>
            <a:spLocks noChangeShapeType="1"/>
          </p:cNvSpPr>
          <p:nvPr/>
        </p:nvSpPr>
        <p:spPr bwMode="auto">
          <a:xfrm flipV="1">
            <a:off x="5978525" y="166338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41" name="Line 37"/>
          <p:cNvSpPr>
            <a:spLocks noChangeShapeType="1"/>
          </p:cNvSpPr>
          <p:nvPr/>
        </p:nvSpPr>
        <p:spPr bwMode="auto">
          <a:xfrm flipV="1">
            <a:off x="6238875" y="166338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42" name="Line 38"/>
          <p:cNvSpPr>
            <a:spLocks noChangeShapeType="1"/>
          </p:cNvSpPr>
          <p:nvPr/>
        </p:nvSpPr>
        <p:spPr bwMode="auto">
          <a:xfrm flipV="1">
            <a:off x="6497638" y="166338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43" name="Line 39"/>
          <p:cNvSpPr>
            <a:spLocks noChangeShapeType="1"/>
          </p:cNvSpPr>
          <p:nvPr/>
        </p:nvSpPr>
        <p:spPr bwMode="auto">
          <a:xfrm flipV="1">
            <a:off x="6757988" y="166338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44" name="Line 40"/>
          <p:cNvSpPr>
            <a:spLocks noChangeShapeType="1"/>
          </p:cNvSpPr>
          <p:nvPr/>
        </p:nvSpPr>
        <p:spPr bwMode="auto">
          <a:xfrm flipV="1">
            <a:off x="7018338" y="1652273"/>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45" name="Group 41"/>
          <p:cNvGrpSpPr>
            <a:grpSpLocks/>
          </p:cNvGrpSpPr>
          <p:nvPr/>
        </p:nvGrpSpPr>
        <p:grpSpPr bwMode="auto">
          <a:xfrm>
            <a:off x="1892300" y="1722123"/>
            <a:ext cx="5062538" cy="3708400"/>
            <a:chOff x="1138" y="899"/>
            <a:chExt cx="3189" cy="2336"/>
          </a:xfrm>
        </p:grpSpPr>
        <p:sp>
          <p:nvSpPr>
            <p:cNvPr id="46" name="Line 42"/>
            <p:cNvSpPr>
              <a:spLocks noChangeShapeType="1"/>
            </p:cNvSpPr>
            <p:nvPr/>
          </p:nvSpPr>
          <p:spPr bwMode="auto">
            <a:xfrm flipV="1">
              <a:off x="2489" y="1913"/>
              <a:ext cx="310" cy="31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47" name="Group 43"/>
            <p:cNvGrpSpPr>
              <a:grpSpLocks/>
            </p:cNvGrpSpPr>
            <p:nvPr/>
          </p:nvGrpSpPr>
          <p:grpSpPr bwMode="auto">
            <a:xfrm>
              <a:off x="1138" y="899"/>
              <a:ext cx="3189" cy="2336"/>
              <a:chOff x="1138" y="899"/>
              <a:chExt cx="3189" cy="2336"/>
            </a:xfrm>
          </p:grpSpPr>
          <p:sp>
            <p:nvSpPr>
              <p:cNvPr id="48" name="Oval 44"/>
              <p:cNvSpPr>
                <a:spLocks noChangeArrowheads="1"/>
              </p:cNvSpPr>
              <p:nvPr/>
            </p:nvSpPr>
            <p:spPr bwMode="auto">
              <a:xfrm>
                <a:off x="1138" y="3161"/>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45"/>
              <p:cNvSpPr>
                <a:spLocks noChangeArrowheads="1"/>
              </p:cNvSpPr>
              <p:nvPr/>
            </p:nvSpPr>
            <p:spPr bwMode="auto">
              <a:xfrm>
                <a:off x="1290" y="3005"/>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Oval 46"/>
              <p:cNvSpPr>
                <a:spLocks noChangeArrowheads="1"/>
              </p:cNvSpPr>
              <p:nvPr/>
            </p:nvSpPr>
            <p:spPr bwMode="auto">
              <a:xfrm>
                <a:off x="1456" y="2842"/>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Oval 47"/>
              <p:cNvSpPr>
                <a:spLocks noChangeArrowheads="1"/>
              </p:cNvSpPr>
              <p:nvPr/>
            </p:nvSpPr>
            <p:spPr bwMode="auto">
              <a:xfrm>
                <a:off x="1608" y="2679"/>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Oval 48"/>
              <p:cNvSpPr>
                <a:spLocks noChangeArrowheads="1"/>
              </p:cNvSpPr>
              <p:nvPr/>
            </p:nvSpPr>
            <p:spPr bwMode="auto">
              <a:xfrm>
                <a:off x="1781" y="2516"/>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Oval 49"/>
              <p:cNvSpPr>
                <a:spLocks noChangeArrowheads="1"/>
              </p:cNvSpPr>
              <p:nvPr/>
            </p:nvSpPr>
            <p:spPr bwMode="auto">
              <a:xfrm>
                <a:off x="1947" y="2346"/>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Oval 50"/>
              <p:cNvSpPr>
                <a:spLocks noChangeArrowheads="1"/>
              </p:cNvSpPr>
              <p:nvPr/>
            </p:nvSpPr>
            <p:spPr bwMode="auto">
              <a:xfrm>
                <a:off x="2113" y="2351"/>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Oval 51"/>
              <p:cNvSpPr>
                <a:spLocks noChangeArrowheads="1"/>
              </p:cNvSpPr>
              <p:nvPr/>
            </p:nvSpPr>
            <p:spPr bwMode="auto">
              <a:xfrm>
                <a:off x="2608" y="2041"/>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Oval 52"/>
              <p:cNvSpPr>
                <a:spLocks noChangeArrowheads="1"/>
              </p:cNvSpPr>
              <p:nvPr/>
            </p:nvSpPr>
            <p:spPr bwMode="auto">
              <a:xfrm>
                <a:off x="2272" y="2202"/>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Oval 53"/>
              <p:cNvSpPr>
                <a:spLocks noChangeArrowheads="1"/>
              </p:cNvSpPr>
              <p:nvPr/>
            </p:nvSpPr>
            <p:spPr bwMode="auto">
              <a:xfrm>
                <a:off x="2445" y="2200"/>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Oval 54"/>
              <p:cNvSpPr>
                <a:spLocks noChangeArrowheads="1"/>
              </p:cNvSpPr>
              <p:nvPr/>
            </p:nvSpPr>
            <p:spPr bwMode="auto">
              <a:xfrm>
                <a:off x="2751" y="1876"/>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55"/>
              <p:cNvSpPr>
                <a:spLocks noChangeArrowheads="1"/>
              </p:cNvSpPr>
              <p:nvPr/>
            </p:nvSpPr>
            <p:spPr bwMode="auto">
              <a:xfrm>
                <a:off x="2938" y="1874"/>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Oval 56"/>
              <p:cNvSpPr>
                <a:spLocks noChangeArrowheads="1"/>
              </p:cNvSpPr>
              <p:nvPr/>
            </p:nvSpPr>
            <p:spPr bwMode="auto">
              <a:xfrm>
                <a:off x="3097" y="1879"/>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Oval 57"/>
              <p:cNvSpPr>
                <a:spLocks noChangeArrowheads="1"/>
              </p:cNvSpPr>
              <p:nvPr/>
            </p:nvSpPr>
            <p:spPr bwMode="auto">
              <a:xfrm>
                <a:off x="3249" y="1723"/>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Oval 58"/>
              <p:cNvSpPr>
                <a:spLocks noChangeArrowheads="1"/>
              </p:cNvSpPr>
              <p:nvPr/>
            </p:nvSpPr>
            <p:spPr bwMode="auto">
              <a:xfrm>
                <a:off x="3429" y="1553"/>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Oval 59"/>
              <p:cNvSpPr>
                <a:spLocks noChangeArrowheads="1"/>
              </p:cNvSpPr>
              <p:nvPr/>
            </p:nvSpPr>
            <p:spPr bwMode="auto">
              <a:xfrm>
                <a:off x="3588" y="1544"/>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60"/>
              <p:cNvSpPr>
                <a:spLocks noChangeArrowheads="1"/>
              </p:cNvSpPr>
              <p:nvPr/>
            </p:nvSpPr>
            <p:spPr bwMode="auto">
              <a:xfrm>
                <a:off x="3754" y="1388"/>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Oval 61"/>
              <p:cNvSpPr>
                <a:spLocks noChangeArrowheads="1"/>
              </p:cNvSpPr>
              <p:nvPr/>
            </p:nvSpPr>
            <p:spPr bwMode="auto">
              <a:xfrm>
                <a:off x="3906" y="1225"/>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62"/>
              <p:cNvSpPr>
                <a:spLocks noChangeArrowheads="1"/>
              </p:cNvSpPr>
              <p:nvPr/>
            </p:nvSpPr>
            <p:spPr bwMode="auto">
              <a:xfrm>
                <a:off x="4072" y="1062"/>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Oval 63"/>
              <p:cNvSpPr>
                <a:spLocks noChangeArrowheads="1"/>
              </p:cNvSpPr>
              <p:nvPr/>
            </p:nvSpPr>
            <p:spPr bwMode="auto">
              <a:xfrm>
                <a:off x="4238" y="899"/>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64"/>
              <p:cNvSpPr>
                <a:spLocks noChangeShapeType="1"/>
              </p:cNvSpPr>
              <p:nvPr/>
            </p:nvSpPr>
            <p:spPr bwMode="auto">
              <a:xfrm flipV="1">
                <a:off x="1174" y="2385"/>
                <a:ext cx="820" cy="82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9" name="Line 65"/>
              <p:cNvSpPr>
                <a:spLocks noChangeShapeType="1"/>
              </p:cNvSpPr>
              <p:nvPr/>
            </p:nvSpPr>
            <p:spPr bwMode="auto">
              <a:xfrm>
                <a:off x="1994" y="2378"/>
                <a:ext cx="162" cy="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0" name="Line 66"/>
              <p:cNvSpPr>
                <a:spLocks noChangeShapeType="1"/>
              </p:cNvSpPr>
              <p:nvPr/>
            </p:nvSpPr>
            <p:spPr bwMode="auto">
              <a:xfrm flipV="1">
                <a:off x="2149" y="2238"/>
                <a:ext cx="162" cy="14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1" name="Line 67"/>
              <p:cNvSpPr>
                <a:spLocks noChangeShapeType="1"/>
              </p:cNvSpPr>
              <p:nvPr/>
            </p:nvSpPr>
            <p:spPr bwMode="auto">
              <a:xfrm>
                <a:off x="2311" y="2230"/>
                <a:ext cx="17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2" name="Line 68"/>
              <p:cNvSpPr>
                <a:spLocks noChangeShapeType="1"/>
              </p:cNvSpPr>
              <p:nvPr/>
            </p:nvSpPr>
            <p:spPr bwMode="auto">
              <a:xfrm>
                <a:off x="2791" y="1913"/>
                <a:ext cx="35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3" name="Line 69"/>
              <p:cNvSpPr>
                <a:spLocks noChangeShapeType="1"/>
              </p:cNvSpPr>
              <p:nvPr/>
            </p:nvSpPr>
            <p:spPr bwMode="auto">
              <a:xfrm flipV="1">
                <a:off x="3146" y="1588"/>
                <a:ext cx="332" cy="32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4" name="Line 70"/>
              <p:cNvSpPr>
                <a:spLocks noChangeShapeType="1"/>
              </p:cNvSpPr>
              <p:nvPr/>
            </p:nvSpPr>
            <p:spPr bwMode="auto">
              <a:xfrm flipV="1">
                <a:off x="3471" y="1580"/>
                <a:ext cx="162" cy="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5" name="Line 71"/>
              <p:cNvSpPr>
                <a:spLocks noChangeShapeType="1"/>
              </p:cNvSpPr>
              <p:nvPr/>
            </p:nvSpPr>
            <p:spPr bwMode="auto">
              <a:xfrm flipV="1">
                <a:off x="3633" y="923"/>
                <a:ext cx="672" cy="6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pSp>
      <p:sp>
        <p:nvSpPr>
          <p:cNvPr id="76" name="Text Box 72"/>
          <p:cNvSpPr txBox="1">
            <a:spLocks noChangeArrowheads="1"/>
          </p:cNvSpPr>
          <p:nvPr/>
        </p:nvSpPr>
        <p:spPr bwMode="auto">
          <a:xfrm rot="16200000">
            <a:off x="-681831" y="3439004"/>
            <a:ext cx="25209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a:cs typeface="Arial" panose="020B0604020202020204" pitchFamily="34" charset="0"/>
              </a:rPr>
              <a:t>TEMPLATE (WORD 7)</a:t>
            </a:r>
          </a:p>
        </p:txBody>
      </p:sp>
      <p:sp>
        <p:nvSpPr>
          <p:cNvPr id="77" name="Text Box 73"/>
          <p:cNvSpPr txBox="1">
            <a:spLocks noChangeArrowheads="1"/>
          </p:cNvSpPr>
          <p:nvPr/>
        </p:nvSpPr>
        <p:spPr bwMode="auto">
          <a:xfrm>
            <a:off x="3130550" y="6396595"/>
            <a:ext cx="21780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dirty="0">
                <a:cs typeface="Arial" panose="020B0604020202020204" pitchFamily="34" charset="0"/>
              </a:rPr>
              <a:t>UNKNOWN WORD</a:t>
            </a:r>
          </a:p>
        </p:txBody>
      </p:sp>
      <p:sp>
        <p:nvSpPr>
          <p:cNvPr id="78" name="Line 74"/>
          <p:cNvSpPr>
            <a:spLocks noChangeShapeType="1"/>
          </p:cNvSpPr>
          <p:nvPr/>
        </p:nvSpPr>
        <p:spPr bwMode="auto">
          <a:xfrm flipV="1">
            <a:off x="1970088" y="1795148"/>
            <a:ext cx="4946650" cy="3587750"/>
          </a:xfrm>
          <a:prstGeom prst="line">
            <a:avLst/>
          </a:prstGeom>
          <a:noFill/>
          <a:ln w="9525">
            <a:solidFill>
              <a:srgbClr val="FFFF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9" name="Text Box 75"/>
          <p:cNvSpPr txBox="1">
            <a:spLocks noChangeArrowheads="1"/>
          </p:cNvSpPr>
          <p:nvPr/>
        </p:nvSpPr>
        <p:spPr bwMode="auto">
          <a:xfrm>
            <a:off x="7146925" y="2153923"/>
            <a:ext cx="18399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anose="05000000000000000000" pitchFamily="2" charset="2"/>
              <a:buNone/>
            </a:pPr>
            <a:r>
              <a:rPr lang="en-US" altLang="en-US" sz="1400" i="1">
                <a:cs typeface="Arial" panose="020B0604020202020204" pitchFamily="34" charset="0"/>
              </a:rPr>
              <a:t>T.K. Vyntsyuk (1968)</a:t>
            </a:r>
          </a:p>
          <a:p>
            <a:pPr>
              <a:buFont typeface="Wingdings" panose="05000000000000000000" pitchFamily="2" charset="2"/>
              <a:buNone/>
            </a:pPr>
            <a:r>
              <a:rPr lang="en-US" altLang="en-US" sz="1400" i="1">
                <a:cs typeface="Arial" panose="020B0604020202020204" pitchFamily="34" charset="0"/>
              </a:rPr>
              <a:t>H. Sakoe, </a:t>
            </a:r>
          </a:p>
          <a:p>
            <a:pPr>
              <a:buFont typeface="Wingdings" panose="05000000000000000000" pitchFamily="2" charset="2"/>
              <a:buNone/>
            </a:pPr>
            <a:r>
              <a:rPr lang="en-US" altLang="en-US" sz="1400" i="1">
                <a:cs typeface="Arial" panose="020B0604020202020204" pitchFamily="34" charset="0"/>
              </a:rPr>
              <a:t>        S. Chiba (1970)</a:t>
            </a:r>
          </a:p>
        </p:txBody>
      </p:sp>
      <p:grpSp>
        <p:nvGrpSpPr>
          <p:cNvPr id="80" name="Group 76"/>
          <p:cNvGrpSpPr>
            <a:grpSpLocks/>
          </p:cNvGrpSpPr>
          <p:nvPr/>
        </p:nvGrpSpPr>
        <p:grpSpPr bwMode="auto">
          <a:xfrm>
            <a:off x="6457950" y="3323910"/>
            <a:ext cx="2386013" cy="2614613"/>
            <a:chOff x="4167" y="1908"/>
            <a:chExt cx="1404" cy="1647"/>
          </a:xfrm>
        </p:grpSpPr>
        <p:sp>
          <p:nvSpPr>
            <p:cNvPr id="81" name="Rectangle 77"/>
            <p:cNvSpPr>
              <a:spLocks noChangeArrowheads="1"/>
            </p:cNvSpPr>
            <p:nvPr/>
          </p:nvSpPr>
          <p:spPr bwMode="auto">
            <a:xfrm>
              <a:off x="4167" y="1908"/>
              <a:ext cx="1404" cy="1647"/>
            </a:xfrm>
            <a:prstGeom prst="rect">
              <a:avLst/>
            </a:prstGeom>
            <a:solidFill>
              <a:srgbClr val="FFFF00"/>
            </a:solidFill>
            <a:ln>
              <a:noFill/>
            </a:ln>
            <a:effectLst/>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buFont typeface="Wingdings" panose="05000000000000000000" pitchFamily="2" charset="2"/>
                <a:buNone/>
              </a:pPr>
              <a:r>
                <a:rPr lang="en-US" altLang="en-US" b="1">
                  <a:solidFill>
                    <a:schemeClr val="bg1"/>
                  </a:solidFill>
                  <a:cs typeface="Arial" panose="020B0604020202020204" pitchFamily="34" charset="0"/>
                </a:rPr>
                <a:t>Isolated Words</a:t>
              </a:r>
            </a:p>
            <a:p>
              <a:pPr algn="ctr">
                <a:buFont typeface="Wingdings" panose="05000000000000000000" pitchFamily="2" charset="2"/>
                <a:buNone/>
              </a:pPr>
              <a:r>
                <a:rPr lang="en-US" altLang="en-US" b="1">
                  <a:solidFill>
                    <a:schemeClr val="bg1"/>
                  </a:solidFill>
                  <a:cs typeface="Arial" panose="020B0604020202020204" pitchFamily="34" charset="0"/>
                </a:rPr>
                <a:t>Speaker Dependent</a:t>
              </a:r>
            </a:p>
            <a:p>
              <a:pPr algn="ctr">
                <a:buFont typeface="Wingdings" panose="05000000000000000000" pitchFamily="2" charset="2"/>
                <a:buNone/>
              </a:pPr>
              <a:endParaRPr lang="en-US" altLang="en-US" b="1">
                <a:solidFill>
                  <a:schemeClr val="bg1"/>
                </a:solidFill>
                <a:cs typeface="Arial" panose="020B0604020202020204" pitchFamily="34" charset="0"/>
              </a:endParaRPr>
            </a:p>
            <a:p>
              <a:pPr algn="ctr">
                <a:buFont typeface="Wingdings" panose="05000000000000000000" pitchFamily="2" charset="2"/>
                <a:buNone/>
              </a:pPr>
              <a:endParaRPr lang="en-US" altLang="en-US" b="1">
                <a:solidFill>
                  <a:schemeClr val="bg1"/>
                </a:solidFill>
                <a:cs typeface="Arial" panose="020B0604020202020204" pitchFamily="34" charset="0"/>
              </a:endParaRPr>
            </a:p>
            <a:p>
              <a:pPr algn="ctr">
                <a:buFont typeface="Wingdings" panose="05000000000000000000" pitchFamily="2" charset="2"/>
                <a:buNone/>
              </a:pPr>
              <a:r>
                <a:rPr lang="en-US" altLang="en-US" b="1">
                  <a:solidFill>
                    <a:schemeClr val="bg1"/>
                  </a:solidFill>
                  <a:cs typeface="Arial" panose="020B0604020202020204" pitchFamily="34" charset="0"/>
                </a:rPr>
                <a:t>Connected Words</a:t>
              </a:r>
            </a:p>
            <a:p>
              <a:pPr algn="ctr">
                <a:buFont typeface="Wingdings" panose="05000000000000000000" pitchFamily="2" charset="2"/>
                <a:buNone/>
              </a:pPr>
              <a:r>
                <a:rPr lang="en-US" altLang="en-US" b="1">
                  <a:solidFill>
                    <a:schemeClr val="bg1"/>
                  </a:solidFill>
                  <a:cs typeface="Arial" panose="020B0604020202020204" pitchFamily="34" charset="0"/>
                </a:rPr>
                <a:t>Speaker Independent</a:t>
              </a:r>
            </a:p>
            <a:p>
              <a:pPr algn="ctr">
                <a:buFont typeface="Wingdings" panose="05000000000000000000" pitchFamily="2" charset="2"/>
                <a:buNone/>
              </a:pPr>
              <a:endParaRPr lang="en-US" altLang="en-US" b="1">
                <a:solidFill>
                  <a:schemeClr val="bg1"/>
                </a:solidFill>
                <a:cs typeface="Arial" panose="020B0604020202020204" pitchFamily="34" charset="0"/>
              </a:endParaRPr>
            </a:p>
            <a:p>
              <a:pPr algn="ctr">
                <a:buFont typeface="Wingdings" panose="05000000000000000000" pitchFamily="2" charset="2"/>
                <a:buNone/>
              </a:pPr>
              <a:endParaRPr lang="en-US" altLang="en-US" b="1">
                <a:solidFill>
                  <a:schemeClr val="bg1"/>
                </a:solidFill>
                <a:cs typeface="Arial" panose="020B0604020202020204" pitchFamily="34" charset="0"/>
              </a:endParaRPr>
            </a:p>
            <a:p>
              <a:pPr algn="ctr">
                <a:buFont typeface="Wingdings" panose="05000000000000000000" pitchFamily="2" charset="2"/>
                <a:buNone/>
              </a:pPr>
              <a:r>
                <a:rPr lang="en-US" altLang="en-US" b="1">
                  <a:solidFill>
                    <a:schemeClr val="bg1"/>
                  </a:solidFill>
                  <a:cs typeface="Arial" panose="020B0604020202020204" pitchFamily="34" charset="0"/>
                </a:rPr>
                <a:t>Sub-Word Units</a:t>
              </a:r>
            </a:p>
          </p:txBody>
        </p:sp>
        <p:sp>
          <p:nvSpPr>
            <p:cNvPr id="82" name="AutoShape 78"/>
            <p:cNvSpPr>
              <a:spLocks noChangeArrowheads="1"/>
            </p:cNvSpPr>
            <p:nvPr/>
          </p:nvSpPr>
          <p:spPr bwMode="auto">
            <a:xfrm>
              <a:off x="4752" y="2367"/>
              <a:ext cx="189" cy="207"/>
            </a:xfrm>
            <a:prstGeom prst="downArrow">
              <a:avLst>
                <a:gd name="adj1" fmla="val 50000"/>
                <a:gd name="adj2" fmla="val 27381"/>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AutoShape 79"/>
            <p:cNvSpPr>
              <a:spLocks noChangeArrowheads="1"/>
            </p:cNvSpPr>
            <p:nvPr/>
          </p:nvSpPr>
          <p:spPr bwMode="auto">
            <a:xfrm>
              <a:off x="4758" y="3039"/>
              <a:ext cx="189" cy="207"/>
            </a:xfrm>
            <a:prstGeom prst="downArrow">
              <a:avLst>
                <a:gd name="adj1" fmla="val 50000"/>
                <a:gd name="adj2" fmla="val 27381"/>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10230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up)">
                                      <p:cBhvr>
                                        <p:cTn id="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History of ASR</a:t>
            </a:r>
          </a:p>
        </p:txBody>
      </p:sp>
      <p:sp>
        <p:nvSpPr>
          <p:cNvPr id="3" name="内容占位符 2"/>
          <p:cNvSpPr>
            <a:spLocks noGrp="1"/>
          </p:cNvSpPr>
          <p:nvPr>
            <p:ph idx="1"/>
          </p:nvPr>
        </p:nvSpPr>
        <p:spPr>
          <a:xfrm>
            <a:off x="587829" y="856989"/>
            <a:ext cx="6833734" cy="5444238"/>
          </a:xfrm>
        </p:spPr>
        <p:txBody>
          <a:bodyPr/>
          <a:lstStyle/>
          <a:p>
            <a:r>
              <a:rPr lang="en-US" altLang="en-US" dirty="0"/>
              <a:t>1980s -- The Statistical </a:t>
            </a:r>
            <a:r>
              <a:rPr lang="en-US" altLang="en-US" dirty="0" smtClean="0"/>
              <a:t>Approach</a:t>
            </a:r>
          </a:p>
          <a:p>
            <a:r>
              <a:rPr lang="en-US" altLang="en-US" dirty="0"/>
              <a:t>Based on work on Hidden Markov Models done by Leonard Baum at IDA, Princeton in the late 1960s</a:t>
            </a:r>
          </a:p>
          <a:p>
            <a:r>
              <a:rPr lang="en-US" altLang="en-US" dirty="0"/>
              <a:t>Purely statistical approach pursued by Fred </a:t>
            </a:r>
            <a:r>
              <a:rPr lang="en-US" altLang="en-US" dirty="0" err="1"/>
              <a:t>Jelinek</a:t>
            </a:r>
            <a:r>
              <a:rPr lang="en-US" altLang="en-US" dirty="0"/>
              <a:t> and Jim Baker, IBM </a:t>
            </a:r>
            <a:r>
              <a:rPr lang="en-US" altLang="en-US" dirty="0" err="1"/>
              <a:t>T.J.Watson</a:t>
            </a:r>
            <a:r>
              <a:rPr lang="en-US" altLang="en-US" dirty="0"/>
              <a:t>  Research</a:t>
            </a:r>
          </a:p>
          <a:p>
            <a:r>
              <a:rPr lang="en-US" altLang="en-US" dirty="0"/>
              <a:t>Foundations of modern speech recognition engines</a:t>
            </a:r>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13</a:t>
            </a:fld>
            <a:endParaRPr lang="en-US" altLang="zh-TW"/>
          </a:p>
        </p:txBody>
      </p:sp>
      <p:grpSp>
        <p:nvGrpSpPr>
          <p:cNvPr id="7" name="Group 6"/>
          <p:cNvGrpSpPr>
            <a:grpSpLocks/>
          </p:cNvGrpSpPr>
          <p:nvPr/>
        </p:nvGrpSpPr>
        <p:grpSpPr bwMode="auto">
          <a:xfrm>
            <a:off x="7385050" y="1031875"/>
            <a:ext cx="1597025" cy="2466975"/>
            <a:chOff x="4652" y="794"/>
            <a:chExt cx="1006" cy="1554"/>
          </a:xfrm>
        </p:grpSpPr>
        <p:pic>
          <p:nvPicPr>
            <p:cNvPr id="8" name="Picture 7" descr="jelinek,fr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2" y="794"/>
              <a:ext cx="1006" cy="13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 Box 8"/>
            <p:cNvSpPr txBox="1">
              <a:spLocks noChangeArrowheads="1"/>
            </p:cNvSpPr>
            <p:nvPr/>
          </p:nvSpPr>
          <p:spPr bwMode="auto">
            <a:xfrm>
              <a:off x="4848" y="2175"/>
              <a:ext cx="63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sz="1200" i="1">
                  <a:cs typeface="Arial" panose="020B0604020202020204" pitchFamily="34" charset="0"/>
                </a:rPr>
                <a:t>Fred Jelinek</a:t>
              </a:r>
            </a:p>
          </p:txBody>
        </p:sp>
      </p:grpSp>
      <p:pic>
        <p:nvPicPr>
          <p:cNvPr id="10" name="Picture 35" descr="JimBak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2850" y="3657410"/>
            <a:ext cx="1419225" cy="14954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36"/>
          <p:cNvSpPr txBox="1">
            <a:spLocks noChangeArrowheads="1"/>
          </p:cNvSpPr>
          <p:nvPr/>
        </p:nvSpPr>
        <p:spPr bwMode="auto">
          <a:xfrm>
            <a:off x="7867650" y="5160773"/>
            <a:ext cx="676275" cy="182562"/>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381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a:buFont typeface="Wingdings" panose="05000000000000000000" pitchFamily="2" charset="2"/>
              <a:buNone/>
            </a:pPr>
            <a:r>
              <a:rPr lang="en-US" altLang="en-US" sz="1200" i="1">
                <a:cs typeface="Arial" panose="020B0604020202020204" pitchFamily="34" charset="0"/>
              </a:rPr>
              <a:t>Jim Baker</a:t>
            </a:r>
          </a:p>
        </p:txBody>
      </p:sp>
      <p:grpSp>
        <p:nvGrpSpPr>
          <p:cNvPr id="12" name="Group 9"/>
          <p:cNvGrpSpPr>
            <a:grpSpLocks/>
          </p:cNvGrpSpPr>
          <p:nvPr/>
        </p:nvGrpSpPr>
        <p:grpSpPr bwMode="auto">
          <a:xfrm>
            <a:off x="152400" y="3962400"/>
            <a:ext cx="5113338" cy="2708275"/>
            <a:chOff x="116" y="2106"/>
            <a:chExt cx="3221" cy="1706"/>
          </a:xfrm>
        </p:grpSpPr>
        <p:sp>
          <p:nvSpPr>
            <p:cNvPr id="13" name="Rectangle 10"/>
            <p:cNvSpPr>
              <a:spLocks noChangeArrowheads="1"/>
            </p:cNvSpPr>
            <p:nvPr/>
          </p:nvSpPr>
          <p:spPr bwMode="auto">
            <a:xfrm>
              <a:off x="116" y="2457"/>
              <a:ext cx="3221" cy="1355"/>
            </a:xfrm>
            <a:prstGeom prst="rect">
              <a:avLst/>
            </a:prstGeom>
            <a:solidFill>
              <a:srgbClr val="003399"/>
            </a:solidFill>
            <a:ln>
              <a:noFill/>
            </a:ln>
            <a:effectLst/>
            <a:scene3d>
              <a:camera prst="legacyObliqueTopRight"/>
              <a:lightRig rig="legacyFlat3" dir="b"/>
            </a:scene3d>
            <a:sp3d extrusionH="430200" prstMaterial="legacyMatte">
              <a:bevelT w="13500" h="13500" prst="angle"/>
              <a:bevelB w="13500" h="13500" prst="angle"/>
              <a:extrusionClr>
                <a:srgbClr val="003399"/>
              </a:extrusionClr>
              <a:contourClr>
                <a:srgbClr val="003399"/>
              </a:contourClr>
            </a:sp3d>
            <a:extLst>
              <a:ext uri="{91240B29-F687-4F45-9708-019B960494DF}">
                <a14:hiddenLine xmlns:a14="http://schemas.microsoft.com/office/drawing/2010/main" w="2857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nvGrpSpPr>
            <p:cNvPr id="14" name="Group 11"/>
            <p:cNvGrpSpPr>
              <a:grpSpLocks/>
            </p:cNvGrpSpPr>
            <p:nvPr/>
          </p:nvGrpSpPr>
          <p:grpSpPr bwMode="auto">
            <a:xfrm>
              <a:off x="415" y="2748"/>
              <a:ext cx="1306" cy="938"/>
              <a:chOff x="565" y="2695"/>
              <a:chExt cx="1376" cy="938"/>
            </a:xfrm>
          </p:grpSpPr>
          <p:grpSp>
            <p:nvGrpSpPr>
              <p:cNvPr id="20" name="Group 12"/>
              <p:cNvGrpSpPr>
                <a:grpSpLocks/>
              </p:cNvGrpSpPr>
              <p:nvPr/>
            </p:nvGrpSpPr>
            <p:grpSpPr bwMode="auto">
              <a:xfrm>
                <a:off x="569" y="3394"/>
                <a:ext cx="256" cy="239"/>
                <a:chOff x="815" y="3322"/>
                <a:chExt cx="256" cy="239"/>
              </a:xfrm>
            </p:grpSpPr>
            <p:sp>
              <p:nvSpPr>
                <p:cNvPr id="34" name="Oval 13"/>
                <p:cNvSpPr>
                  <a:spLocks noChangeArrowheads="1"/>
                </p:cNvSpPr>
                <p:nvPr/>
              </p:nvSpPr>
              <p:spPr bwMode="auto">
                <a:xfrm>
                  <a:off x="815" y="3322"/>
                  <a:ext cx="256" cy="239"/>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 typeface="Wingdings" panose="05000000000000000000" pitchFamily="2" charset="2"/>
                    <a:buNone/>
                  </a:pPr>
                  <a:r>
                    <a:rPr lang="en-US" altLang="en-US">
                      <a:solidFill>
                        <a:schemeClr val="bg1"/>
                      </a:solidFill>
                      <a:cs typeface="Arial" panose="020B0604020202020204" pitchFamily="34" charset="0"/>
                    </a:rPr>
                    <a:t>S</a:t>
                  </a:r>
                  <a:r>
                    <a:rPr lang="en-US" altLang="en-US" sz="1000">
                      <a:solidFill>
                        <a:schemeClr val="bg1"/>
                      </a:solidFill>
                      <a:cs typeface="Arial" panose="020B0604020202020204" pitchFamily="34" charset="0"/>
                    </a:rPr>
                    <a:t>1</a:t>
                  </a:r>
                </a:p>
              </p:txBody>
            </p:sp>
            <p:cxnSp>
              <p:nvCxnSpPr>
                <p:cNvPr id="35" name="AutoShape 14"/>
                <p:cNvCxnSpPr>
                  <a:cxnSpLocks noChangeShapeType="1"/>
                  <a:stCxn id="34" idx="1"/>
                  <a:endCxn id="34" idx="7"/>
                </p:cNvCxnSpPr>
                <p:nvPr/>
              </p:nvCxnSpPr>
              <p:spPr bwMode="auto">
                <a:xfrm rot="5400000" flipV="1">
                  <a:off x="942" y="3255"/>
                  <a:ext cx="1" cy="182"/>
                </a:xfrm>
                <a:prstGeom prst="curvedConnector3">
                  <a:avLst>
                    <a:gd name="adj1" fmla="val -51100000"/>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 name="AutoShape 15"/>
              <p:cNvCxnSpPr>
                <a:cxnSpLocks noChangeShapeType="1"/>
                <a:stCxn id="34" idx="6"/>
                <a:endCxn id="32" idx="2"/>
              </p:cNvCxnSpPr>
              <p:nvPr/>
            </p:nvCxnSpPr>
            <p:spPr bwMode="auto">
              <a:xfrm flipV="1">
                <a:off x="837" y="3511"/>
                <a:ext cx="258" cy="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2" name="Group 16"/>
              <p:cNvGrpSpPr>
                <a:grpSpLocks/>
              </p:cNvGrpSpPr>
              <p:nvPr/>
            </p:nvGrpSpPr>
            <p:grpSpPr bwMode="auto">
              <a:xfrm>
                <a:off x="1107" y="3391"/>
                <a:ext cx="256" cy="239"/>
                <a:chOff x="815" y="3322"/>
                <a:chExt cx="256" cy="239"/>
              </a:xfrm>
            </p:grpSpPr>
            <p:sp>
              <p:nvSpPr>
                <p:cNvPr id="32" name="Oval 17"/>
                <p:cNvSpPr>
                  <a:spLocks noChangeArrowheads="1"/>
                </p:cNvSpPr>
                <p:nvPr/>
              </p:nvSpPr>
              <p:spPr bwMode="auto">
                <a:xfrm>
                  <a:off x="815" y="3322"/>
                  <a:ext cx="256" cy="239"/>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 typeface="Wingdings" panose="05000000000000000000" pitchFamily="2" charset="2"/>
                    <a:buNone/>
                  </a:pPr>
                  <a:r>
                    <a:rPr lang="en-US" altLang="en-US">
                      <a:solidFill>
                        <a:schemeClr val="bg1"/>
                      </a:solidFill>
                      <a:cs typeface="Arial" panose="020B0604020202020204" pitchFamily="34" charset="0"/>
                    </a:rPr>
                    <a:t>S</a:t>
                  </a:r>
                  <a:r>
                    <a:rPr lang="en-US" altLang="en-US" sz="1000">
                      <a:solidFill>
                        <a:schemeClr val="bg1"/>
                      </a:solidFill>
                      <a:cs typeface="Arial" panose="020B0604020202020204" pitchFamily="34" charset="0"/>
                    </a:rPr>
                    <a:t>2</a:t>
                  </a:r>
                </a:p>
              </p:txBody>
            </p:sp>
            <p:cxnSp>
              <p:nvCxnSpPr>
                <p:cNvPr id="33" name="AutoShape 18"/>
                <p:cNvCxnSpPr>
                  <a:cxnSpLocks noChangeShapeType="1"/>
                  <a:stCxn id="32" idx="1"/>
                  <a:endCxn id="32" idx="7"/>
                </p:cNvCxnSpPr>
                <p:nvPr/>
              </p:nvCxnSpPr>
              <p:spPr bwMode="auto">
                <a:xfrm rot="5400000" flipV="1">
                  <a:off x="942" y="3255"/>
                  <a:ext cx="1" cy="182"/>
                </a:xfrm>
                <a:prstGeom prst="curvedConnector3">
                  <a:avLst>
                    <a:gd name="adj1" fmla="val -51100000"/>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3" name="AutoShape 19"/>
              <p:cNvCxnSpPr>
                <a:cxnSpLocks noChangeShapeType="1"/>
                <a:stCxn id="32" idx="6"/>
                <a:endCxn id="30" idx="2"/>
              </p:cNvCxnSpPr>
              <p:nvPr/>
            </p:nvCxnSpPr>
            <p:spPr bwMode="auto">
              <a:xfrm>
                <a:off x="1375" y="3511"/>
                <a:ext cx="260" cy="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4" name="Group 20"/>
              <p:cNvGrpSpPr>
                <a:grpSpLocks/>
              </p:cNvGrpSpPr>
              <p:nvPr/>
            </p:nvGrpSpPr>
            <p:grpSpPr bwMode="auto">
              <a:xfrm>
                <a:off x="1647" y="3391"/>
                <a:ext cx="256" cy="239"/>
                <a:chOff x="815" y="3322"/>
                <a:chExt cx="256" cy="239"/>
              </a:xfrm>
            </p:grpSpPr>
            <p:sp>
              <p:nvSpPr>
                <p:cNvPr id="30" name="Oval 21"/>
                <p:cNvSpPr>
                  <a:spLocks noChangeArrowheads="1"/>
                </p:cNvSpPr>
                <p:nvPr/>
              </p:nvSpPr>
              <p:spPr bwMode="auto">
                <a:xfrm>
                  <a:off x="815" y="3322"/>
                  <a:ext cx="256" cy="239"/>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 typeface="Wingdings" panose="05000000000000000000" pitchFamily="2" charset="2"/>
                    <a:buNone/>
                  </a:pPr>
                  <a:r>
                    <a:rPr lang="en-US" altLang="en-US">
                      <a:solidFill>
                        <a:schemeClr val="bg1"/>
                      </a:solidFill>
                      <a:cs typeface="Arial" panose="020B0604020202020204" pitchFamily="34" charset="0"/>
                    </a:rPr>
                    <a:t>S</a:t>
                  </a:r>
                  <a:r>
                    <a:rPr lang="en-US" altLang="en-US" sz="1000">
                      <a:solidFill>
                        <a:schemeClr val="bg1"/>
                      </a:solidFill>
                      <a:cs typeface="Arial" panose="020B0604020202020204" pitchFamily="34" charset="0"/>
                    </a:rPr>
                    <a:t>3</a:t>
                  </a:r>
                </a:p>
              </p:txBody>
            </p:sp>
            <p:cxnSp>
              <p:nvCxnSpPr>
                <p:cNvPr id="31" name="AutoShape 22"/>
                <p:cNvCxnSpPr>
                  <a:cxnSpLocks noChangeShapeType="1"/>
                  <a:stCxn id="30" idx="1"/>
                  <a:endCxn id="30" idx="7"/>
                </p:cNvCxnSpPr>
                <p:nvPr/>
              </p:nvCxnSpPr>
              <p:spPr bwMode="auto">
                <a:xfrm rot="5400000" flipV="1">
                  <a:off x="942" y="3255"/>
                  <a:ext cx="1" cy="182"/>
                </a:xfrm>
                <a:prstGeom prst="curvedConnector3">
                  <a:avLst>
                    <a:gd name="adj1" fmla="val -51100000"/>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Text Box 23"/>
              <p:cNvSpPr txBox="1">
                <a:spLocks noChangeArrowheads="1"/>
              </p:cNvSpPr>
              <p:nvPr/>
            </p:nvSpPr>
            <p:spPr bwMode="auto">
              <a:xfrm>
                <a:off x="565" y="2695"/>
                <a:ext cx="29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a:cs typeface="Arial" panose="020B0604020202020204" pitchFamily="34" charset="0"/>
                  </a:rPr>
                  <a:t>a</a:t>
                </a:r>
                <a:r>
                  <a:rPr lang="en-US" altLang="en-US" sz="900">
                    <a:cs typeface="Arial" panose="020B0604020202020204" pitchFamily="34" charset="0"/>
                  </a:rPr>
                  <a:t>11</a:t>
                </a:r>
              </a:p>
            </p:txBody>
          </p:sp>
          <p:sp>
            <p:nvSpPr>
              <p:cNvPr id="26" name="Text Box 24"/>
              <p:cNvSpPr txBox="1">
                <a:spLocks noChangeArrowheads="1"/>
              </p:cNvSpPr>
              <p:nvPr/>
            </p:nvSpPr>
            <p:spPr bwMode="auto">
              <a:xfrm>
                <a:off x="801" y="3290"/>
                <a:ext cx="29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a:cs typeface="Arial" panose="020B0604020202020204" pitchFamily="34" charset="0"/>
                  </a:rPr>
                  <a:t>a</a:t>
                </a:r>
                <a:r>
                  <a:rPr lang="en-US" altLang="en-US" sz="900">
                    <a:cs typeface="Arial" panose="020B0604020202020204" pitchFamily="34" charset="0"/>
                  </a:rPr>
                  <a:t>12</a:t>
                </a:r>
              </a:p>
            </p:txBody>
          </p:sp>
          <p:sp>
            <p:nvSpPr>
              <p:cNvPr id="27" name="Text Box 25"/>
              <p:cNvSpPr txBox="1">
                <a:spLocks noChangeArrowheads="1"/>
              </p:cNvSpPr>
              <p:nvPr/>
            </p:nvSpPr>
            <p:spPr bwMode="auto">
              <a:xfrm>
                <a:off x="1119" y="2695"/>
                <a:ext cx="29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a:cs typeface="Arial" panose="020B0604020202020204" pitchFamily="34" charset="0"/>
                  </a:rPr>
                  <a:t>a</a:t>
                </a:r>
                <a:r>
                  <a:rPr lang="en-US" altLang="en-US" sz="900">
                    <a:cs typeface="Arial" panose="020B0604020202020204" pitchFamily="34" charset="0"/>
                  </a:rPr>
                  <a:t>22</a:t>
                </a:r>
              </a:p>
            </p:txBody>
          </p:sp>
          <p:sp>
            <p:nvSpPr>
              <p:cNvPr id="28" name="Text Box 26"/>
              <p:cNvSpPr txBox="1">
                <a:spLocks noChangeArrowheads="1"/>
              </p:cNvSpPr>
              <p:nvPr/>
            </p:nvSpPr>
            <p:spPr bwMode="auto">
              <a:xfrm>
                <a:off x="1357" y="3292"/>
                <a:ext cx="29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a:cs typeface="Arial" panose="020B0604020202020204" pitchFamily="34" charset="0"/>
                  </a:rPr>
                  <a:t>a</a:t>
                </a:r>
                <a:r>
                  <a:rPr lang="en-US" altLang="en-US" sz="900">
                    <a:cs typeface="Arial" panose="020B0604020202020204" pitchFamily="34" charset="0"/>
                  </a:rPr>
                  <a:t>23</a:t>
                </a:r>
              </a:p>
            </p:txBody>
          </p:sp>
          <p:sp>
            <p:nvSpPr>
              <p:cNvPr id="29" name="Text Box 27"/>
              <p:cNvSpPr txBox="1">
                <a:spLocks noChangeArrowheads="1"/>
              </p:cNvSpPr>
              <p:nvPr/>
            </p:nvSpPr>
            <p:spPr bwMode="auto">
              <a:xfrm>
                <a:off x="1651" y="2695"/>
                <a:ext cx="29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a:cs typeface="Arial" panose="020B0604020202020204" pitchFamily="34" charset="0"/>
                  </a:rPr>
                  <a:t>a</a:t>
                </a:r>
                <a:r>
                  <a:rPr lang="en-US" altLang="en-US" sz="900">
                    <a:cs typeface="Arial" panose="020B0604020202020204" pitchFamily="34" charset="0"/>
                  </a:rPr>
                  <a:t>33</a:t>
                </a:r>
              </a:p>
            </p:txBody>
          </p:sp>
        </p:grpSp>
        <p:graphicFrame>
          <p:nvGraphicFramePr>
            <p:cNvPr id="15" name="Object 28"/>
            <p:cNvGraphicFramePr>
              <a:graphicFrameLocks noChangeAspect="1"/>
            </p:cNvGraphicFramePr>
            <p:nvPr/>
          </p:nvGraphicFramePr>
          <p:xfrm>
            <a:off x="2040" y="2792"/>
            <a:ext cx="1166" cy="276"/>
          </p:xfrm>
          <a:graphic>
            <a:graphicData uri="http://schemas.openxmlformats.org/presentationml/2006/ole">
              <mc:AlternateContent xmlns:mc="http://schemas.openxmlformats.org/markup-compatibility/2006">
                <mc:Choice xmlns:v="urn:schemas-microsoft-com:vml" Requires="v">
                  <p:oleObj spid="_x0000_s1416" name="Equation" r:id="rId6" imgW="1015920" imgH="228600" progId="Equation.3">
                    <p:embed/>
                  </p:oleObj>
                </mc:Choice>
                <mc:Fallback>
                  <p:oleObj name="Equation" r:id="rId6" imgW="1015920" imgH="228600" progId="Equation.3">
                    <p:embed/>
                    <p:pic>
                      <p:nvPicPr>
                        <p:cNvPr id="680988" name="Object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0" y="2792"/>
                          <a:ext cx="1166"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 name="Text Box 29"/>
            <p:cNvSpPr txBox="1">
              <a:spLocks noChangeArrowheads="1"/>
            </p:cNvSpPr>
            <p:nvPr/>
          </p:nvSpPr>
          <p:spPr bwMode="auto">
            <a:xfrm>
              <a:off x="270" y="2514"/>
              <a:ext cx="111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a:solidFill>
                    <a:srgbClr val="FFFF00"/>
                  </a:solidFill>
                  <a:cs typeface="Arial" panose="020B0604020202020204" pitchFamily="34" charset="0"/>
                </a:rPr>
                <a:t>Acoustic HMMs</a:t>
              </a:r>
            </a:p>
          </p:txBody>
        </p:sp>
        <p:sp>
          <p:nvSpPr>
            <p:cNvPr id="17" name="Text Box 30"/>
            <p:cNvSpPr txBox="1">
              <a:spLocks noChangeArrowheads="1"/>
            </p:cNvSpPr>
            <p:nvPr/>
          </p:nvSpPr>
          <p:spPr bwMode="auto">
            <a:xfrm>
              <a:off x="2064" y="2519"/>
              <a:ext cx="111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a:solidFill>
                    <a:srgbClr val="FFFF00"/>
                  </a:solidFill>
                  <a:cs typeface="Arial" panose="020B0604020202020204" pitchFamily="34" charset="0"/>
                </a:rPr>
                <a:t>Word Tri-grams</a:t>
              </a:r>
            </a:p>
          </p:txBody>
        </p:sp>
        <p:sp>
          <p:nvSpPr>
            <p:cNvPr id="18" name="Line 31"/>
            <p:cNvSpPr>
              <a:spLocks noChangeShapeType="1"/>
            </p:cNvSpPr>
            <p:nvPr/>
          </p:nvSpPr>
          <p:spPr bwMode="auto">
            <a:xfrm flipH="1">
              <a:off x="1206" y="2160"/>
              <a:ext cx="1431" cy="3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9" name="Line 32"/>
            <p:cNvSpPr>
              <a:spLocks noChangeShapeType="1"/>
            </p:cNvSpPr>
            <p:nvPr/>
          </p:nvSpPr>
          <p:spPr bwMode="auto">
            <a:xfrm flipH="1">
              <a:off x="2925" y="2106"/>
              <a:ext cx="351" cy="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aphicFrame>
        <p:nvGraphicFramePr>
          <p:cNvPr id="36" name="Object 5"/>
          <p:cNvGraphicFramePr>
            <a:graphicFrameLocks noChangeAspect="1"/>
          </p:cNvGraphicFramePr>
          <p:nvPr>
            <p:extLst>
              <p:ext uri="{D42A27DB-BD31-4B8C-83A1-F6EECF244321}">
                <p14:modId xmlns:p14="http://schemas.microsoft.com/office/powerpoint/2010/main" val="3067301194"/>
              </p:ext>
            </p:extLst>
          </p:nvPr>
        </p:nvGraphicFramePr>
        <p:xfrm>
          <a:off x="3018631" y="3308349"/>
          <a:ext cx="3657600" cy="690563"/>
        </p:xfrm>
        <a:graphic>
          <a:graphicData uri="http://schemas.openxmlformats.org/presentationml/2006/ole">
            <mc:AlternateContent xmlns:mc="http://schemas.openxmlformats.org/markup-compatibility/2006">
              <mc:Choice xmlns:v="urn:schemas-microsoft-com:vml" Requires="v">
                <p:oleObj spid="_x0000_s1417" name="Equation" r:id="rId8" imgW="1485720" imgH="304560" progId="Equation.3">
                  <p:embed/>
                </p:oleObj>
              </mc:Choice>
              <mc:Fallback>
                <p:oleObj name="Equation" r:id="rId8" imgW="1485720" imgH="304560" progId="Equation.3">
                  <p:embed/>
                  <p:pic>
                    <p:nvPicPr>
                      <p:cNvPr id="680965"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18631" y="3308349"/>
                        <a:ext cx="3657600" cy="69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43026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History of ASR</a:t>
            </a:r>
          </a:p>
        </p:txBody>
      </p:sp>
      <p:sp>
        <p:nvSpPr>
          <p:cNvPr id="3" name="内容占位符 2"/>
          <p:cNvSpPr>
            <a:spLocks noGrp="1"/>
          </p:cNvSpPr>
          <p:nvPr>
            <p:ph idx="1"/>
          </p:nvPr>
        </p:nvSpPr>
        <p:spPr/>
        <p:txBody>
          <a:bodyPr/>
          <a:lstStyle/>
          <a:p>
            <a:r>
              <a:rPr lang="en-US" altLang="en-US" dirty="0"/>
              <a:t>1980-1990 – </a:t>
            </a:r>
            <a:r>
              <a:rPr lang="en-US" altLang="en-US" dirty="0" smtClean="0"/>
              <a:t>Statistical approach becomes ubiquitous</a:t>
            </a:r>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14</a:t>
            </a:fld>
            <a:endParaRPr lang="en-US" altLang="zh-TW"/>
          </a:p>
        </p:txBody>
      </p:sp>
      <p:pic>
        <p:nvPicPr>
          <p:cNvPr id="7" name="Picture 2"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028" y="3928282"/>
            <a:ext cx="2406650" cy="21018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5" descr="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176" y="2964080"/>
            <a:ext cx="3538538" cy="2190750"/>
          </a:xfrm>
          <a:prstGeom prst="rect">
            <a:avLst/>
          </a:prstGeom>
          <a:solidFill>
            <a:srgbClr val="000066"/>
          </a:solidFill>
          <a:ln w="9525">
            <a:solidFill>
              <a:schemeClr val="bg1"/>
            </a:solidFill>
            <a:miter lim="800000"/>
            <a:headEnd/>
            <a:tailEnd/>
          </a:ln>
        </p:spPr>
      </p:pic>
      <p:pic>
        <p:nvPicPr>
          <p:cNvPr id="9" name="Picture 6" descr="5"/>
          <p:cNvPicPr>
            <a:picLocks noChangeAspect="1" noChangeArrowheads="1"/>
          </p:cNvPicPr>
          <p:nvPr/>
        </p:nvPicPr>
        <p:blipFill>
          <a:blip r:embed="rId5" cstate="print">
            <a:extLst>
              <a:ext uri="{28A0092B-C50C-407E-A947-70E740481C1C}">
                <a14:useLocalDpi xmlns:a14="http://schemas.microsoft.com/office/drawing/2010/main" val="0"/>
              </a:ext>
            </a:extLst>
          </a:blip>
          <a:srcRect l="24767" t="11145" r="33490" b="57484"/>
          <a:stretch>
            <a:fillRect/>
          </a:stretch>
        </p:blipFill>
        <p:spPr>
          <a:xfrm>
            <a:off x="3086917" y="3976649"/>
            <a:ext cx="1898650" cy="2193925"/>
          </a:xfrm>
          <a:prstGeom prst="rect">
            <a:avLst/>
          </a:prstGeom>
          <a:noFill/>
          <a:ln>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7" descr="5"/>
          <p:cNvPicPr>
            <a:picLocks noChangeAspect="1" noChangeArrowheads="1"/>
          </p:cNvPicPr>
          <p:nvPr/>
        </p:nvPicPr>
        <p:blipFill>
          <a:blip r:embed="rId5" cstate="print">
            <a:extLst>
              <a:ext uri="{28A0092B-C50C-407E-A947-70E740481C1C}">
                <a14:useLocalDpi xmlns:a14="http://schemas.microsoft.com/office/drawing/2010/main" val="0"/>
              </a:ext>
            </a:extLst>
          </a:blip>
          <a:srcRect l="279" t="42435"/>
          <a:stretch>
            <a:fillRect/>
          </a:stretch>
        </p:blipFill>
        <p:spPr>
          <a:xfrm>
            <a:off x="4985567" y="3976648"/>
            <a:ext cx="1898650" cy="2193925"/>
          </a:xfrm>
          <a:prstGeom prst="rect">
            <a:avLst/>
          </a:prstGeom>
          <a:noFill/>
          <a:ln>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8" descr="Rabin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1975" y="1290726"/>
            <a:ext cx="1717675" cy="2570163"/>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587828" y="1484436"/>
            <a:ext cx="5793913" cy="1421928"/>
          </a:xfrm>
          <a:prstGeom prst="rect">
            <a:avLst/>
          </a:prstGeom>
        </p:spPr>
        <p:txBody>
          <a:bodyPr wrap="square">
            <a:spAutoFit/>
          </a:bodyPr>
          <a:lstStyle/>
          <a:p>
            <a:pPr marL="91440" lvl="0" indent="-91440">
              <a:lnSpc>
                <a:spcPct val="90000"/>
              </a:lnSpc>
              <a:spcBef>
                <a:spcPts val="1200"/>
              </a:spcBef>
              <a:spcAft>
                <a:spcPts val="200"/>
              </a:spcAft>
              <a:buClr>
                <a:srgbClr val="E48312"/>
              </a:buClr>
              <a:buSzPct val="100000"/>
              <a:buFont typeface="Calibri" panose="020F0502020204030204" pitchFamily="34" charset="0"/>
              <a:buChar char=" "/>
            </a:pPr>
            <a:r>
              <a:rPr lang="en-US" altLang="en-US" sz="2400" dirty="0">
                <a:solidFill>
                  <a:srgbClr val="000000">
                    <a:lumMod val="75000"/>
                    <a:lumOff val="25000"/>
                  </a:srgbClr>
                </a:solidFill>
              </a:rPr>
              <a:t>Lawrence </a:t>
            </a:r>
            <a:r>
              <a:rPr lang="en-US" altLang="en-US" sz="2400" dirty="0" err="1">
                <a:solidFill>
                  <a:srgbClr val="000000">
                    <a:lumMod val="75000"/>
                    <a:lumOff val="25000"/>
                  </a:srgbClr>
                </a:solidFill>
              </a:rPr>
              <a:t>Rabiner</a:t>
            </a:r>
            <a:r>
              <a:rPr lang="en-US" altLang="en-US" sz="2400" dirty="0">
                <a:solidFill>
                  <a:srgbClr val="000000">
                    <a:lumMod val="75000"/>
                    <a:lumOff val="25000"/>
                  </a:srgbClr>
                </a:solidFill>
              </a:rPr>
              <a:t>, </a:t>
            </a:r>
            <a:r>
              <a:rPr lang="en-US" altLang="en-US" sz="2400" i="1" dirty="0">
                <a:solidFill>
                  <a:srgbClr val="000000">
                    <a:lumMod val="75000"/>
                    <a:lumOff val="25000"/>
                  </a:srgbClr>
                </a:solidFill>
              </a:rPr>
              <a:t>A Tutorial on Hidden Markov Models and Selected Applications in Speech Recognition, </a:t>
            </a:r>
            <a:r>
              <a:rPr lang="en-US" altLang="en-US" sz="2400" dirty="0">
                <a:solidFill>
                  <a:srgbClr val="000000">
                    <a:lumMod val="75000"/>
                    <a:lumOff val="25000"/>
                  </a:srgbClr>
                </a:solidFill>
              </a:rPr>
              <a:t>Proceeding of the IEEE, Vol. 77, No. 2, February 1989.</a:t>
            </a:r>
            <a:r>
              <a:rPr lang="en-US" altLang="en-US" sz="2400" i="1" dirty="0">
                <a:solidFill>
                  <a:srgbClr val="000000">
                    <a:lumMod val="75000"/>
                    <a:lumOff val="25000"/>
                  </a:srgbClr>
                </a:solidFill>
              </a:rPr>
              <a:t> </a:t>
            </a:r>
            <a:endParaRPr lang="en-US" altLang="en-US" sz="2400" dirty="0">
              <a:solidFill>
                <a:srgbClr val="000000">
                  <a:lumMod val="75000"/>
                  <a:lumOff val="25000"/>
                </a:srgbClr>
              </a:solidFill>
            </a:endParaRPr>
          </a:p>
        </p:txBody>
      </p:sp>
    </p:spTree>
    <p:extLst>
      <p:ext uri="{BB962C8B-B14F-4D97-AF65-F5344CB8AC3E}">
        <p14:creationId xmlns:p14="http://schemas.microsoft.com/office/powerpoint/2010/main" val="371381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History of ASR: 21st Century</a:t>
            </a:r>
          </a:p>
        </p:txBody>
      </p:sp>
      <p:sp>
        <p:nvSpPr>
          <p:cNvPr id="3" name="内容占位符 2"/>
          <p:cNvSpPr>
            <a:spLocks noGrp="1"/>
          </p:cNvSpPr>
          <p:nvPr>
            <p:ph idx="1"/>
          </p:nvPr>
        </p:nvSpPr>
        <p:spPr/>
        <p:txBody>
          <a:bodyPr/>
          <a:lstStyle/>
          <a:p>
            <a:r>
              <a:rPr lang="en-US" dirty="0"/>
              <a:t>Low noise conditions</a:t>
            </a:r>
          </a:p>
          <a:p>
            <a:r>
              <a:rPr lang="en-US" dirty="0"/>
              <a:t>Large vocabulary</a:t>
            </a:r>
          </a:p>
          <a:p>
            <a:pPr lvl="1"/>
            <a:r>
              <a:rPr lang="en-US" dirty="0"/>
              <a:t>~20,000-60,000 words or more…</a:t>
            </a:r>
          </a:p>
          <a:p>
            <a:r>
              <a:rPr lang="en-US" dirty="0"/>
              <a:t>Speaker independent (vs. speaker-dependent)</a:t>
            </a:r>
          </a:p>
          <a:p>
            <a:r>
              <a:rPr lang="en-US" dirty="0"/>
              <a:t>Continuous speech (vs isolated-word)</a:t>
            </a:r>
          </a:p>
          <a:p>
            <a:r>
              <a:rPr lang="en-US" dirty="0"/>
              <a:t>Multilingual, conversational</a:t>
            </a:r>
          </a:p>
          <a:p>
            <a:r>
              <a:rPr lang="en-US" dirty="0"/>
              <a:t>World’s best research systems:</a:t>
            </a:r>
          </a:p>
          <a:p>
            <a:pPr lvl="1"/>
            <a:r>
              <a:rPr lang="en-US" dirty="0"/>
              <a:t>Human-human speech:  </a:t>
            </a:r>
            <a:r>
              <a:rPr lang="en-US" dirty="0" smtClean="0"/>
              <a:t>5.5% </a:t>
            </a:r>
            <a:r>
              <a:rPr lang="en-US" dirty="0"/>
              <a:t>Word Error Rate (WER)</a:t>
            </a:r>
          </a:p>
          <a:p>
            <a:pPr lvl="1"/>
            <a:r>
              <a:rPr lang="en-US" dirty="0"/>
              <a:t>Human-machine or monologue speech: ~3-5% WER</a:t>
            </a:r>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15</a:t>
            </a:fld>
            <a:endParaRPr lang="en-US" altLang="zh-TW"/>
          </a:p>
        </p:txBody>
      </p:sp>
    </p:spTree>
    <p:extLst>
      <p:ext uri="{BB962C8B-B14F-4D97-AF65-F5344CB8AC3E}">
        <p14:creationId xmlns:p14="http://schemas.microsoft.com/office/powerpoint/2010/main" val="31469826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Architecture of an ASR system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dirty="0" smtClean="0"/>
                  <a:t>The fundamental equation</a:t>
                </a:r>
              </a:p>
              <a:p>
                <a:pPr lvl="1"/>
                <a:r>
                  <a:rPr lang="en-US" sz="2400" i="1" dirty="0">
                    <a:latin typeface="Times New Roman" panose="02020603050405020304" pitchFamily="18" charset="0"/>
                    <a:cs typeface="Times New Roman" panose="02020603050405020304" pitchFamily="18" charset="0"/>
                  </a:rPr>
                  <a:t>O</a:t>
                </a:r>
                <a:r>
                  <a:rPr lang="en-US" dirty="0" smtClean="0"/>
                  <a:t> </a:t>
                </a:r>
                <a:r>
                  <a:rPr lang="en-US" dirty="0"/>
                  <a:t>is an acoustical </a:t>
                </a:r>
                <a:r>
                  <a:rPr lang="en-US" dirty="0" smtClean="0"/>
                  <a:t>“Observation”</a:t>
                </a:r>
                <a:endParaRPr lang="en-US" dirty="0"/>
              </a:p>
              <a:p>
                <a:pPr lvl="1"/>
                <a:r>
                  <a:rPr lang="en-US" sz="2400" i="1" dirty="0" smtClean="0">
                    <a:latin typeface="Times New Roman" panose="02020603050405020304" pitchFamily="18" charset="0"/>
                    <a:cs typeface="Times New Roman" panose="02020603050405020304" pitchFamily="18" charset="0"/>
                  </a:rPr>
                  <a:t>W</a:t>
                </a:r>
                <a:r>
                  <a:rPr lang="en-US" dirty="0" smtClean="0"/>
                  <a:t> are “words” we </a:t>
                </a:r>
                <a:r>
                  <a:rPr lang="en-US" dirty="0"/>
                  <a:t>are trying to recognize</a:t>
                </a:r>
              </a:p>
              <a:p>
                <a:r>
                  <a:rPr lang="en-US" dirty="0" smtClean="0"/>
                  <a:t>Maximize </a:t>
                </a:r>
                <a14:m>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r>
                          <a:rPr lang="en-US" i="1" dirty="0">
                            <a:latin typeface="Cambria Math" panose="02040503050406030204" pitchFamily="18" charset="0"/>
                          </a:rPr>
                          <m:t>𝑊</m:t>
                        </m:r>
                      </m:e>
                      <m:e>
                        <m:r>
                          <a:rPr lang="en-US" i="1" dirty="0">
                            <a:latin typeface="Cambria Math" panose="02040503050406030204" pitchFamily="18" charset="0"/>
                          </a:rPr>
                          <m:t>𝑂</m:t>
                        </m:r>
                      </m:e>
                    </m:d>
                  </m:oMath>
                </a14:m>
                <a:r>
                  <a:rPr lang="en-US" dirty="0" smtClean="0"/>
                  <a:t>, i.e.</a:t>
                </a:r>
              </a:p>
              <a:p>
                <a:pPr algn="ctr"/>
                <a14:m>
                  <m:oMath xmlns:m="http://schemas.openxmlformats.org/officeDocument/2006/math">
                    <m:func>
                      <m:funcPr>
                        <m:ctrlPr>
                          <a:rPr lang="en-US" i="1" dirty="0">
                            <a:latin typeface="Cambria Math" panose="02040503050406030204" pitchFamily="18" charset="0"/>
                          </a:rPr>
                        </m:ctrlPr>
                      </m:funcPr>
                      <m:fName>
                        <m:r>
                          <m:rPr>
                            <m:sty m:val="p"/>
                          </m:rPr>
                          <a:rPr lang="en-US" dirty="0" err="1">
                            <a:latin typeface="Cambria Math" panose="02040503050406030204" pitchFamily="18" charset="0"/>
                          </a:rPr>
                          <m:t>arg</m:t>
                        </m:r>
                      </m:fName>
                      <m:e>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max</m:t>
                            </m:r>
                          </m:fName>
                          <m:e>
                            <m:r>
                              <a:rPr lang="en-US" b="0" i="1" dirty="0" smtClean="0">
                                <a:latin typeface="Cambria Math" panose="02040503050406030204" pitchFamily="18" charset="0"/>
                              </a:rPr>
                              <m:t> </m:t>
                            </m:r>
                            <m:r>
                              <a:rPr lang="en-US" i="1" dirty="0">
                                <a:latin typeface="Cambria Math" panose="02040503050406030204" pitchFamily="18" charset="0"/>
                              </a:rPr>
                              <m:t>𝑃</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𝑊</m:t>
                                </m:r>
                              </m:e>
                              <m:e>
                                <m:r>
                                  <a:rPr lang="en-US" b="0" i="1" dirty="0" smtClean="0">
                                    <a:latin typeface="Cambria Math" panose="02040503050406030204" pitchFamily="18" charset="0"/>
                                  </a:rPr>
                                  <m:t>𝑂</m:t>
                                </m:r>
                              </m:e>
                            </m:d>
                          </m:e>
                        </m:func>
                        <m:r>
                          <a:rPr lang="en-US" i="1" dirty="0">
                            <a:latin typeface="Cambria Math" panose="02040503050406030204" pitchFamily="18" charset="0"/>
                          </a:rPr>
                          <m:t>⁡</m:t>
                        </m:r>
                        <m:r>
                          <m:rPr>
                            <m:nor/>
                          </m:rPr>
                          <a:rPr lang="en-US" dirty="0"/>
                          <m:t> </m:t>
                        </m:r>
                      </m:e>
                    </m:func>
                  </m:oMath>
                </a14:m>
                <a:endParaRPr lang="en-US" dirty="0" smtClean="0"/>
              </a:p>
              <a:p>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𝑊</m:t>
                    </m:r>
                    <m:r>
                      <a:rPr lang="en-US" i="1" dirty="0" smtClean="0">
                        <a:latin typeface="Cambria Math" panose="02040503050406030204" pitchFamily="18" charset="0"/>
                      </a:rPr>
                      <m:t>|</m:t>
                    </m:r>
                    <m:r>
                      <a:rPr lang="en-US" i="1" dirty="0" smtClean="0">
                        <a:latin typeface="Cambria Math" panose="02040503050406030204" pitchFamily="18" charset="0"/>
                      </a:rPr>
                      <m:t>𝑂</m:t>
                    </m:r>
                    <m:r>
                      <a:rPr lang="en-US" i="1" dirty="0">
                        <a:latin typeface="Cambria Math" panose="02040503050406030204" pitchFamily="18" charset="0"/>
                      </a:rPr>
                      <m:t>) </m:t>
                    </m:r>
                  </m:oMath>
                </a14:m>
                <a:r>
                  <a:rPr lang="en-US" dirty="0"/>
                  <a:t>is unknown so by Bayes’ </a:t>
                </a:r>
                <a:r>
                  <a:rPr lang="en-US" dirty="0" smtClean="0"/>
                  <a:t>rule:</a:t>
                </a:r>
              </a:p>
              <a:p>
                <a:endParaRPr lang="en-US" dirty="0"/>
              </a:p>
              <a:p>
                <a:endParaRPr lang="en-US" dirty="0" smtClean="0"/>
              </a:p>
              <a:p>
                <a:r>
                  <a:rPr lang="en-US" dirty="0" smtClean="0"/>
                  <a:t>We want maximize </a:t>
                </a:r>
                <a14:m>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r>
                          <a:rPr lang="en-US" i="1" dirty="0">
                            <a:latin typeface="Cambria Math" panose="02040503050406030204" pitchFamily="18" charset="0"/>
                          </a:rPr>
                          <m:t>𝑂</m:t>
                        </m:r>
                      </m:e>
                      <m:e>
                        <m:r>
                          <a:rPr lang="en-US" i="1" dirty="0">
                            <a:latin typeface="Cambria Math" panose="02040503050406030204" pitchFamily="18" charset="0"/>
                          </a:rPr>
                          <m:t>𝑊</m:t>
                        </m:r>
                      </m:e>
                    </m:d>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𝑊</m:t>
                    </m:r>
                    <m:r>
                      <a:rPr lang="en-US" i="1" dirty="0">
                        <a:latin typeface="Cambria Math" panose="02040503050406030204" pitchFamily="18" charset="0"/>
                      </a:rPr>
                      <m:t>)</m:t>
                    </m:r>
                  </m:oMath>
                </a14:m>
                <a:endParaRPr lang="en-US" dirty="0" smtClean="0"/>
              </a:p>
              <a:p>
                <a:pPr algn="ctr"/>
                <a14:m>
                  <m:oMath xmlns:m="http://schemas.openxmlformats.org/officeDocument/2006/math">
                    <m:acc>
                      <m:accPr>
                        <m:chr m:val="̃"/>
                        <m:ctrlPr>
                          <a:rPr lang="en-US" i="1" dirty="0" smtClean="0">
                            <a:latin typeface="Cambria Math" panose="02040503050406030204" pitchFamily="18" charset="0"/>
                          </a:rPr>
                        </m:ctrlPr>
                      </m:accPr>
                      <m:e>
                        <m:r>
                          <a:rPr lang="en-US" i="1" dirty="0">
                            <a:latin typeface="Cambria Math" panose="02040503050406030204" pitchFamily="18" charset="0"/>
                          </a:rPr>
                          <m:t>𝑊</m:t>
                        </m:r>
                      </m:e>
                    </m:acc>
                    <m:r>
                      <a:rPr lang="en-US" i="1" dirty="0">
                        <a:latin typeface="Cambria Math" panose="02040503050406030204" pitchFamily="18" charset="0"/>
                      </a:rPr>
                      <m:t>=</m:t>
                    </m:r>
                    <m:func>
                      <m:funcPr>
                        <m:ctrlPr>
                          <a:rPr lang="en-US" i="1" dirty="0">
                            <a:latin typeface="Cambria Math" panose="02040503050406030204" pitchFamily="18" charset="0"/>
                          </a:rPr>
                        </m:ctrlPr>
                      </m:funcPr>
                      <m:fName>
                        <m:r>
                          <m:rPr>
                            <m:sty m:val="p"/>
                          </m:rPr>
                          <a:rPr lang="en-US" dirty="0" err="1">
                            <a:latin typeface="Cambria Math" panose="02040503050406030204" pitchFamily="18" charset="0"/>
                          </a:rPr>
                          <m:t>arg</m:t>
                        </m:r>
                      </m:fName>
                      <m:e>
                        <m:func>
                          <m:funcPr>
                            <m:ctrlPr>
                              <a:rPr lang="en-US" i="1" dirty="0">
                                <a:latin typeface="Cambria Math" panose="02040503050406030204" pitchFamily="18" charset="0"/>
                              </a:rPr>
                            </m:ctrlPr>
                          </m:funcPr>
                          <m:fName>
                            <m:r>
                              <m:rPr>
                                <m:sty m:val="p"/>
                              </m:rPr>
                              <a:rPr lang="en-US" dirty="0">
                                <a:latin typeface="Cambria Math" panose="02040503050406030204" pitchFamily="18" charset="0"/>
                              </a:rPr>
                              <m:t>max</m:t>
                            </m:r>
                          </m:fName>
                          <m:e>
                            <m:r>
                              <a:rPr lang="en-US" i="1" dirty="0">
                                <a:latin typeface="Cambria Math" panose="02040503050406030204" pitchFamily="18" charset="0"/>
                              </a:rPr>
                              <m:t> </m:t>
                            </m:r>
                            <m:r>
                              <a:rPr lang="en-US" i="1" dirty="0">
                                <a:latin typeface="Cambria Math" panose="02040503050406030204" pitchFamily="18" charset="0"/>
                              </a:rPr>
                              <m:t>𝑃</m:t>
                            </m:r>
                            <m:d>
                              <m:dPr>
                                <m:ctrlPr>
                                  <a:rPr lang="en-US" i="1" dirty="0">
                                    <a:latin typeface="Cambria Math" panose="02040503050406030204" pitchFamily="18" charset="0"/>
                                  </a:rPr>
                                </m:ctrlPr>
                              </m:dPr>
                              <m:e>
                                <m:r>
                                  <a:rPr lang="en-US" b="0" i="1" dirty="0" smtClean="0">
                                    <a:latin typeface="Cambria Math" panose="02040503050406030204" pitchFamily="18" charset="0"/>
                                  </a:rPr>
                                  <m:t>𝑂</m:t>
                                </m:r>
                              </m:e>
                              <m:e>
                                <m:r>
                                  <a:rPr lang="en-US" b="0" i="1" dirty="0" smtClean="0">
                                    <a:latin typeface="Cambria Math" panose="02040503050406030204" pitchFamily="18" charset="0"/>
                                  </a:rPr>
                                  <m:t>𝑊</m:t>
                                </m:r>
                              </m:e>
                            </m:d>
                            <m:r>
                              <a:rPr lang="en-US" b="0" i="1" dirty="0" smtClean="0">
                                <a:latin typeface="Cambria Math" panose="02040503050406030204" pitchFamily="18" charset="0"/>
                              </a:rPr>
                              <m:t>𝑃</m:t>
                            </m:r>
                            <m:r>
                              <a:rPr lang="en-US" b="0" i="1" dirty="0" smtClean="0">
                                <a:latin typeface="Cambria Math" panose="02040503050406030204" pitchFamily="18" charset="0"/>
                              </a:rPr>
                              <m:t>(</m:t>
                            </m:r>
                            <m:r>
                              <a:rPr lang="en-US" b="0" i="1" dirty="0" smtClean="0">
                                <a:latin typeface="Cambria Math" panose="02040503050406030204" pitchFamily="18" charset="0"/>
                              </a:rPr>
                              <m:t>𝑊</m:t>
                            </m:r>
                            <m:r>
                              <a:rPr lang="en-US" b="0" i="1" dirty="0" smtClean="0">
                                <a:latin typeface="Cambria Math" panose="02040503050406030204" pitchFamily="18" charset="0"/>
                              </a:rPr>
                              <m:t>)</m:t>
                            </m:r>
                          </m:e>
                        </m:func>
                        <m:r>
                          <a:rPr lang="en-US" i="1" dirty="0">
                            <a:latin typeface="Cambria Math" panose="02040503050406030204" pitchFamily="18" charset="0"/>
                          </a:rPr>
                          <m:t>⁡</m:t>
                        </m:r>
                        <m:r>
                          <m:rPr>
                            <m:nor/>
                          </m:rPr>
                          <a:rPr lang="en-US" dirty="0"/>
                          <m:t> </m:t>
                        </m:r>
                      </m:e>
                    </m:func>
                  </m:oMath>
                </a14:m>
                <a:endParaRPr lang="en-US"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228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16</a:t>
            </a:fld>
            <a:endParaRPr lang="en-US" altLang="zh-TW"/>
          </a:p>
        </p:txBody>
      </p:sp>
      <mc:AlternateContent xmlns:mc="http://schemas.openxmlformats.org/markup-compatibility/2006" xmlns:a14="http://schemas.microsoft.com/office/drawing/2010/main">
        <mc:Choice Requires="a14">
          <p:sp>
            <p:nvSpPr>
              <p:cNvPr id="7" name="文本框 6"/>
              <p:cNvSpPr txBox="1"/>
              <p:nvPr/>
            </p:nvSpPr>
            <p:spPr>
              <a:xfrm>
                <a:off x="2888562" y="3739243"/>
                <a:ext cx="3369256" cy="78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𝑊</m:t>
                          </m:r>
                        </m:e>
                        <m:e>
                          <m:r>
                            <a:rPr lang="en-US" sz="2400" b="0" i="1" smtClean="0">
                              <a:latin typeface="Cambria Math" panose="02040503050406030204" pitchFamily="18" charset="0"/>
                            </a:rPr>
                            <m:t>𝑂</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𝑂</m:t>
                              </m:r>
                            </m:e>
                            <m:e>
                              <m:r>
                                <a:rPr lang="en-US" sz="2400" b="0" i="1" smtClean="0">
                                  <a:latin typeface="Cambria Math" panose="02040503050406030204" pitchFamily="18" charset="0"/>
                                </a:rPr>
                                <m:t>𝑊</m:t>
                              </m:r>
                            </m:e>
                          </m:d>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𝑊</m:t>
                          </m:r>
                          <m:r>
                            <a:rPr lang="en-US" sz="2400" b="0" i="1" smtClean="0">
                              <a:latin typeface="Cambria Math" panose="02040503050406030204" pitchFamily="18" charset="0"/>
                            </a:rPr>
                            <m:t>)</m:t>
                          </m:r>
                        </m:num>
                        <m:den>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𝑊</m:t>
                          </m:r>
                          <m:r>
                            <a:rPr lang="en-US" sz="2400" b="0" i="1" smtClean="0">
                              <a:latin typeface="Cambria Math" panose="02040503050406030204" pitchFamily="18" charset="0"/>
                            </a:rPr>
                            <m:t>)</m:t>
                          </m:r>
                        </m:den>
                      </m:f>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2888562" y="3739243"/>
                <a:ext cx="3369256" cy="782265"/>
              </a:xfrm>
              <a:prstGeom prst="rect">
                <a:avLst/>
              </a:prstGeom>
              <a:blipFill>
                <a:blip r:embed="rId3"/>
                <a:stretch>
                  <a:fillRect/>
                </a:stretch>
              </a:blipFill>
            </p:spPr>
            <p:txBody>
              <a:bodyPr/>
              <a:lstStyle/>
              <a:p>
                <a:r>
                  <a:rPr lang="en-US">
                    <a:noFill/>
                  </a:rPr>
                  <a:t> </a:t>
                </a:r>
              </a:p>
            </p:txBody>
          </p:sp>
        </mc:Fallback>
      </mc:AlternateContent>
      <p:grpSp>
        <p:nvGrpSpPr>
          <p:cNvPr id="13" name="组合 12"/>
          <p:cNvGrpSpPr/>
          <p:nvPr/>
        </p:nvGrpSpPr>
        <p:grpSpPr>
          <a:xfrm>
            <a:off x="4573190" y="4092501"/>
            <a:ext cx="4035232" cy="461665"/>
            <a:chOff x="4573190" y="4092501"/>
            <a:chExt cx="4035232" cy="461665"/>
          </a:xfrm>
        </p:grpSpPr>
        <p:grpSp>
          <p:nvGrpSpPr>
            <p:cNvPr id="11" name="组合 10"/>
            <p:cNvGrpSpPr/>
            <p:nvPr/>
          </p:nvGrpSpPr>
          <p:grpSpPr>
            <a:xfrm>
              <a:off x="4573190" y="4180114"/>
              <a:ext cx="1808552" cy="341394"/>
              <a:chOff x="4573190" y="4180114"/>
              <a:chExt cx="1808552" cy="341394"/>
            </a:xfrm>
          </p:grpSpPr>
          <p:sp>
            <p:nvSpPr>
              <p:cNvPr id="8" name="圆角矩形 7"/>
              <p:cNvSpPr/>
              <p:nvPr/>
            </p:nvSpPr>
            <p:spPr>
              <a:xfrm>
                <a:off x="4573190" y="4180114"/>
                <a:ext cx="1322614" cy="341394"/>
              </a:xfrm>
              <a:prstGeom prst="roundRect">
                <a:avLst/>
              </a:prstGeom>
              <a:noFill/>
              <a:ln w="28575">
                <a:solidFill>
                  <a:schemeClr val="accent1"/>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直接箭头连接符 9"/>
              <p:cNvCxnSpPr>
                <a:stCxn id="8" idx="3"/>
              </p:cNvCxnSpPr>
              <p:nvPr/>
            </p:nvCxnSpPr>
            <p:spPr>
              <a:xfrm>
                <a:off x="5895804" y="4350811"/>
                <a:ext cx="485938" cy="0"/>
              </a:xfrm>
              <a:prstGeom prst="straightConnector1">
                <a:avLst/>
              </a:prstGeom>
              <a:ln w="28575">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2" name="文本框 11"/>
            <p:cNvSpPr txBox="1"/>
            <p:nvPr/>
          </p:nvSpPr>
          <p:spPr>
            <a:xfrm>
              <a:off x="6370763" y="4092501"/>
              <a:ext cx="2237659" cy="461665"/>
            </a:xfrm>
            <a:prstGeom prst="rect">
              <a:avLst/>
            </a:prstGeom>
            <a:noFill/>
          </p:spPr>
          <p:txBody>
            <a:bodyPr wrap="square" rtlCol="0">
              <a:spAutoFit/>
            </a:bodyPr>
            <a:lstStyle/>
            <a:p>
              <a:r>
                <a:rPr lang="en-US" sz="2400" b="1" i="1" dirty="0" smtClean="0">
                  <a:solidFill>
                    <a:schemeClr val="accent1"/>
                  </a:solidFill>
                  <a:latin typeface="Times New Roman" panose="02020603050405020304" pitchFamily="18" charset="0"/>
                  <a:cs typeface="Times New Roman" panose="02020603050405020304" pitchFamily="18" charset="0"/>
                </a:rPr>
                <a:t>constant value</a:t>
              </a:r>
              <a:endParaRPr lang="en-US" sz="2400" b="1" i="1" dirty="0">
                <a:solidFill>
                  <a:schemeClr val="accent1"/>
                </a:solidFill>
                <a:latin typeface="Times New Roman" panose="02020603050405020304" pitchFamily="18" charset="0"/>
                <a:cs typeface="Times New Roman" panose="02020603050405020304" pitchFamily="18" charset="0"/>
              </a:endParaRPr>
            </a:p>
          </p:txBody>
        </p:sp>
      </p:grpSp>
      <p:grpSp>
        <p:nvGrpSpPr>
          <p:cNvPr id="9" name="组合 8"/>
          <p:cNvGrpSpPr/>
          <p:nvPr/>
        </p:nvGrpSpPr>
        <p:grpSpPr>
          <a:xfrm>
            <a:off x="5633356" y="5613967"/>
            <a:ext cx="2089335" cy="841578"/>
            <a:chOff x="5633356" y="5613967"/>
            <a:chExt cx="2089335" cy="841578"/>
          </a:xfrm>
        </p:grpSpPr>
        <p:sp>
          <p:nvSpPr>
            <p:cNvPr id="14" name="文本框 13"/>
            <p:cNvSpPr txBox="1"/>
            <p:nvPr/>
          </p:nvSpPr>
          <p:spPr>
            <a:xfrm>
              <a:off x="5633356" y="5747659"/>
              <a:ext cx="2089335" cy="707886"/>
            </a:xfrm>
            <a:prstGeom prst="rect">
              <a:avLst/>
            </a:prstGeom>
            <a:noFill/>
          </p:spPr>
          <p:txBody>
            <a:bodyPr wrap="square" rtlCol="0">
              <a:spAutoFit/>
            </a:bodyPr>
            <a:lstStyle/>
            <a:p>
              <a:r>
                <a:rPr lang="en-US" sz="2000" dirty="0" smtClean="0">
                  <a:solidFill>
                    <a:srgbClr val="FF0000"/>
                  </a:solidFill>
                  <a:latin typeface="Arial" panose="020B0604020202020204" pitchFamily="34" charset="0"/>
                  <a:cs typeface="Arial" panose="020B0604020202020204" pitchFamily="34" charset="0"/>
                </a:rPr>
                <a:t>Determined by a language model</a:t>
              </a:r>
              <a:endParaRPr lang="en-US" sz="2000" dirty="0">
                <a:solidFill>
                  <a:srgbClr val="FF0000"/>
                </a:solidFill>
                <a:latin typeface="Arial" panose="020B0604020202020204" pitchFamily="34" charset="0"/>
                <a:cs typeface="Arial" panose="020B0604020202020204" pitchFamily="34" charset="0"/>
              </a:endParaRPr>
            </a:p>
          </p:txBody>
        </p:sp>
        <p:cxnSp>
          <p:nvCxnSpPr>
            <p:cNvPr id="16" name="直接连接符 15"/>
            <p:cNvCxnSpPr/>
            <p:nvPr/>
          </p:nvCxnSpPr>
          <p:spPr>
            <a:xfrm>
              <a:off x="5633356" y="5613967"/>
              <a:ext cx="710294" cy="0"/>
            </a:xfrm>
            <a:prstGeom prst="line">
              <a:avLst/>
            </a:prstGeom>
            <a:ln w="28575">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5895804" y="5615681"/>
              <a:ext cx="0" cy="256482"/>
            </a:xfrm>
            <a:prstGeom prst="straightConnector1">
              <a:avLst/>
            </a:prstGeom>
            <a:ln w="28575">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3183187" y="5613967"/>
            <a:ext cx="2501776" cy="841578"/>
            <a:chOff x="5220916" y="5613967"/>
            <a:chExt cx="2501776" cy="841578"/>
          </a:xfrm>
        </p:grpSpPr>
        <p:sp>
          <p:nvSpPr>
            <p:cNvPr id="19" name="文本框 18"/>
            <p:cNvSpPr txBox="1"/>
            <p:nvPr/>
          </p:nvSpPr>
          <p:spPr>
            <a:xfrm>
              <a:off x="5220916" y="5747659"/>
              <a:ext cx="2501776" cy="707886"/>
            </a:xfrm>
            <a:prstGeom prst="rect">
              <a:avLst/>
            </a:prstGeom>
            <a:noFill/>
          </p:spPr>
          <p:txBody>
            <a:bodyPr wrap="square" rtlCol="0">
              <a:spAutoFit/>
            </a:bodyPr>
            <a:lstStyle/>
            <a:p>
              <a:pPr algn="r"/>
              <a:r>
                <a:rPr lang="en-US" sz="2000" dirty="0" smtClean="0">
                  <a:solidFill>
                    <a:srgbClr val="FF0000"/>
                  </a:solidFill>
                  <a:latin typeface="Arial" panose="020B0604020202020204" pitchFamily="34" charset="0"/>
                  <a:cs typeface="Arial" panose="020B0604020202020204" pitchFamily="34" charset="0"/>
                </a:rPr>
                <a:t>Determined by a set of acoustic model</a:t>
              </a:r>
              <a:endParaRPr lang="en-US" sz="2000" dirty="0">
                <a:solidFill>
                  <a:srgbClr val="FF0000"/>
                </a:solidFill>
                <a:latin typeface="Arial" panose="020B0604020202020204" pitchFamily="34" charset="0"/>
                <a:cs typeface="Arial" panose="020B0604020202020204" pitchFamily="34" charset="0"/>
              </a:endParaRPr>
            </a:p>
          </p:txBody>
        </p:sp>
        <p:cxnSp>
          <p:nvCxnSpPr>
            <p:cNvPr id="20" name="直接连接符 19"/>
            <p:cNvCxnSpPr/>
            <p:nvPr/>
          </p:nvCxnSpPr>
          <p:spPr>
            <a:xfrm>
              <a:off x="6610919" y="5613967"/>
              <a:ext cx="1005285" cy="0"/>
            </a:xfrm>
            <a:prstGeom prst="line">
              <a:avLst/>
            </a:prstGeom>
            <a:ln w="28575">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7051387" y="5633540"/>
              <a:ext cx="3636" cy="238623"/>
            </a:xfrm>
            <a:prstGeom prst="straightConnector1">
              <a:avLst/>
            </a:prstGeom>
            <a:ln w="28575">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40037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Architecture of an ASR </a:t>
            </a:r>
            <a:r>
              <a:rPr lang="en-US" dirty="0" smtClean="0"/>
              <a:t>system</a:t>
            </a:r>
            <a:endParaRPr lang="en-US" dirty="0"/>
          </a:p>
        </p:txBody>
      </p:sp>
      <p:sp>
        <p:nvSpPr>
          <p:cNvPr id="3" name="内容占位符 2"/>
          <p:cNvSpPr>
            <a:spLocks noGrp="1"/>
          </p:cNvSpPr>
          <p:nvPr>
            <p:ph idx="1"/>
          </p:nvPr>
        </p:nvSpPr>
        <p:spPr/>
        <p:txBody>
          <a:bodyPr/>
          <a:lstStyle/>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17</a:t>
            </a:fld>
            <a:endParaRPr lang="en-US" altLang="zh-TW"/>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8560" y="1936255"/>
            <a:ext cx="6839131" cy="2878652"/>
          </a:xfrm>
          <a:prstGeom prst="rect">
            <a:avLst/>
          </a:prstGeom>
        </p:spPr>
      </p:pic>
    </p:spTree>
    <p:extLst>
      <p:ext uri="{BB962C8B-B14F-4D97-AF65-F5344CB8AC3E}">
        <p14:creationId xmlns:p14="http://schemas.microsoft.com/office/powerpoint/2010/main" val="240400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a:t>Statistical Speech recognition </a:t>
            </a:r>
            <a:r>
              <a:rPr lang="en-US" dirty="0" smtClean="0"/>
              <a:t>model</a:t>
            </a:r>
            <a:endParaRPr lang="en-US" dirty="0"/>
          </a:p>
        </p:txBody>
      </p:sp>
      <p:sp>
        <p:nvSpPr>
          <p:cNvPr id="3" name="内容占位符 2"/>
          <p:cNvSpPr>
            <a:spLocks noGrp="1"/>
          </p:cNvSpPr>
          <p:nvPr>
            <p:ph idx="1"/>
          </p:nvPr>
        </p:nvSpPr>
        <p:spPr/>
        <p:txBody>
          <a:bodyPr/>
          <a:lstStyle/>
          <a:p>
            <a:endParaRPr lang="en-US"/>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18</a:t>
            </a:fld>
            <a:endParaRPr lang="en-US" altLang="zh-TW"/>
          </a:p>
        </p:txBody>
      </p:sp>
      <p:pic>
        <p:nvPicPr>
          <p:cNvPr id="7" name="Content Placeholder 3"/>
          <p:cNvPicPr>
            <a:picLocks noChangeAspect="1"/>
          </p:cNvPicPr>
          <p:nvPr/>
        </p:nvPicPr>
        <p:blipFill rotWithShape="1">
          <a:blip r:embed="rId2"/>
          <a:srcRect t="3703" b="5161"/>
          <a:stretch/>
        </p:blipFill>
        <p:spPr>
          <a:xfrm>
            <a:off x="1216268" y="1040015"/>
            <a:ext cx="7013480" cy="5078186"/>
          </a:xfrm>
          <a:prstGeom prst="rect">
            <a:avLst/>
          </a:prstGeom>
        </p:spPr>
      </p:pic>
    </p:spTree>
    <p:extLst>
      <p:ext uri="{BB962C8B-B14F-4D97-AF65-F5344CB8AC3E}">
        <p14:creationId xmlns:p14="http://schemas.microsoft.com/office/powerpoint/2010/main" val="1674621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a:t>Statistical Speech recognition </a:t>
            </a:r>
            <a:r>
              <a:rPr lang="en-US" dirty="0" smtClean="0"/>
              <a:t>model</a:t>
            </a:r>
            <a:endParaRPr lang="en-US" dirty="0"/>
          </a:p>
        </p:txBody>
      </p:sp>
      <p:sp>
        <p:nvSpPr>
          <p:cNvPr id="3" name="内容占位符 2"/>
          <p:cNvSpPr>
            <a:spLocks noGrp="1"/>
          </p:cNvSpPr>
          <p:nvPr>
            <p:ph idx="1"/>
          </p:nvPr>
        </p:nvSpPr>
        <p:spPr/>
        <p:txBody>
          <a:bodyPr/>
          <a:lstStyle/>
          <a:p>
            <a:r>
              <a:rPr lang="en-US" dirty="0"/>
              <a:t>Word sequence is postulated and the language model computes its probability.</a:t>
            </a:r>
          </a:p>
          <a:p>
            <a:r>
              <a:rPr lang="en-US" dirty="0"/>
              <a:t>Each word is converted into sounds or phones using pronunciation dictionary.</a:t>
            </a:r>
          </a:p>
          <a:p>
            <a:r>
              <a:rPr lang="en-US" dirty="0"/>
              <a:t>Each phoneme has a corresponding statistical Hidden Markov Model (HMM).</a:t>
            </a:r>
          </a:p>
          <a:p>
            <a:r>
              <a:rPr lang="en-US" dirty="0"/>
              <a:t>HMM of each phoneme is concatenated to form word model and the likelihood of the data given the word sequence is computed.</a:t>
            </a:r>
          </a:p>
          <a:p>
            <a:r>
              <a:rPr lang="en-US" dirty="0"/>
              <a:t>This process is repeated for many word sequences and the best is chosen as the output</a:t>
            </a:r>
            <a:r>
              <a:rPr lang="en-US" dirty="0" smtClean="0"/>
              <a:t>.</a:t>
            </a:r>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19</a:t>
            </a:fld>
            <a:endParaRPr lang="en-US" altLang="zh-TW"/>
          </a:p>
        </p:txBody>
      </p:sp>
    </p:spTree>
    <p:extLst>
      <p:ext uri="{BB962C8B-B14F-4D97-AF65-F5344CB8AC3E}">
        <p14:creationId xmlns:p14="http://schemas.microsoft.com/office/powerpoint/2010/main" val="1506497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lstStyle/>
          <a:p>
            <a:r>
              <a:rPr lang="en-US" dirty="0" smtClean="0"/>
              <a:t>Introduction</a:t>
            </a:r>
          </a:p>
          <a:p>
            <a:r>
              <a:rPr lang="en-US" dirty="0" smtClean="0"/>
              <a:t>Speech recognition based on HMM</a:t>
            </a:r>
          </a:p>
          <a:p>
            <a:pPr lvl="1"/>
            <a:r>
              <a:rPr lang="en-US" altLang="zh-CN" dirty="0" smtClean="0"/>
              <a:t>Acoustic processing</a:t>
            </a:r>
            <a:r>
              <a:rPr lang="en-US" dirty="0" smtClean="0"/>
              <a:t> </a:t>
            </a:r>
          </a:p>
          <a:p>
            <a:pPr lvl="1"/>
            <a:r>
              <a:rPr lang="en-US" dirty="0" smtClean="0"/>
              <a:t>Acoustic modeling: Hidden Markov Model</a:t>
            </a:r>
          </a:p>
          <a:p>
            <a:pPr lvl="1"/>
            <a:r>
              <a:rPr lang="en-US" dirty="0" smtClean="0"/>
              <a:t>Language modeling</a:t>
            </a:r>
          </a:p>
          <a:p>
            <a:pPr lvl="1"/>
            <a:r>
              <a:rPr lang="en-US" dirty="0" smtClean="0"/>
              <a:t>Statistical approach</a:t>
            </a:r>
          </a:p>
          <a:p>
            <a:r>
              <a:rPr lang="en-US" dirty="0" smtClean="0"/>
              <a:t>Speech recognition based on DBN</a:t>
            </a:r>
          </a:p>
          <a:p>
            <a:pPr lvl="1"/>
            <a:r>
              <a:rPr lang="en-US" altLang="zh-CN" dirty="0" smtClean="0"/>
              <a:t>Deep belief network</a:t>
            </a:r>
            <a:endParaRPr lang="en-US" dirty="0" smtClean="0"/>
          </a:p>
          <a:p>
            <a:pPr lvl="1"/>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2</a:t>
            </a:fld>
            <a:endParaRPr lang="en-US" altLang="zh-TW"/>
          </a:p>
        </p:txBody>
      </p:sp>
    </p:spTree>
    <p:extLst>
      <p:ext uri="{BB962C8B-B14F-4D97-AF65-F5344CB8AC3E}">
        <p14:creationId xmlns:p14="http://schemas.microsoft.com/office/powerpoint/2010/main" val="20152120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en-US" dirty="0"/>
          </a:p>
        </p:txBody>
      </p:sp>
      <p:pic>
        <p:nvPicPr>
          <p:cNvPr id="11"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328" y="2429112"/>
            <a:ext cx="2857500" cy="1701210"/>
          </a:xfrm>
          <a:prstGeom prst="rect">
            <a:avLst/>
          </a:prstGeom>
        </p:spPr>
      </p:pic>
      <p:sp>
        <p:nvSpPr>
          <p:cNvPr id="2" name="标题 1"/>
          <p:cNvSpPr>
            <a:spLocks noGrp="1"/>
          </p:cNvSpPr>
          <p:nvPr>
            <p:ph type="title"/>
          </p:nvPr>
        </p:nvSpPr>
        <p:spPr/>
        <p:txBody>
          <a:bodyPr/>
          <a:lstStyle/>
          <a:p>
            <a:r>
              <a:rPr lang="en-US" dirty="0" smtClean="0"/>
              <a:t>Applications of ASR</a:t>
            </a:r>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20</a:t>
            </a:fld>
            <a:endParaRPr lang="en-US" altLang="zh-TW"/>
          </a:p>
        </p:txBody>
      </p:sp>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06" y="742686"/>
            <a:ext cx="2969388" cy="1743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p:cNvPicPr>
          <p:nvPr/>
        </p:nvPicPr>
        <p:blipFill rotWithShape="1">
          <a:blip r:embed="rId5">
            <a:extLst>
              <a:ext uri="{28A0092B-C50C-407E-A947-70E740481C1C}">
                <a14:useLocalDpi xmlns:a14="http://schemas.microsoft.com/office/drawing/2010/main" val="0"/>
              </a:ext>
            </a:extLst>
          </a:blip>
          <a:srcRect l="20008" r="23771"/>
          <a:stretch/>
        </p:blipFill>
        <p:spPr>
          <a:xfrm>
            <a:off x="6023328" y="4181196"/>
            <a:ext cx="1796143" cy="1867112"/>
          </a:xfrm>
          <a:prstGeom prst="rect">
            <a:avLst/>
          </a:prstGeom>
        </p:spPr>
      </p:pic>
      <p:pic>
        <p:nvPicPr>
          <p:cNvPr id="9"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24" y="2511188"/>
            <a:ext cx="2980669" cy="1483711"/>
          </a:xfrm>
          <a:prstGeom prst="rect">
            <a:avLst/>
          </a:prstGeom>
        </p:spPr>
      </p:pic>
      <p:pic>
        <p:nvPicPr>
          <p:cNvPr id="10"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39640" y="2518047"/>
            <a:ext cx="2880826" cy="1595950"/>
          </a:xfrm>
          <a:prstGeom prst="rect">
            <a:avLst/>
          </a:prstGeom>
        </p:spPr>
      </p:pic>
      <p:sp>
        <p:nvSpPr>
          <p:cNvPr id="12" name="TextBox 5"/>
          <p:cNvSpPr txBox="1"/>
          <p:nvPr/>
        </p:nvSpPr>
        <p:spPr>
          <a:xfrm>
            <a:off x="244928" y="959647"/>
            <a:ext cx="1133387" cy="523220"/>
          </a:xfrm>
          <a:prstGeom prst="rect">
            <a:avLst/>
          </a:prstGeom>
          <a:noFill/>
        </p:spPr>
        <p:txBody>
          <a:bodyPr wrap="none" lIns="152400" tIns="121920" rIns="152400" bIns="121920" rtlCol="0">
            <a:spAutoFit/>
          </a:bodyPr>
          <a:lstStyle/>
          <a:p>
            <a:pPr marL="0" marR="0" lvl="0" indent="0" algn="l" defTabSz="911796" rtl="0" eaLnBrk="1" fontAlgn="auto" latinLnBrk="0" hangingPunct="1">
              <a:lnSpc>
                <a:spcPct val="90000"/>
              </a:lnSpc>
              <a:spcBef>
                <a:spcPts val="0"/>
              </a:spcBef>
              <a:spcAft>
                <a:spcPts val="5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Cortana</a:t>
            </a:r>
          </a:p>
        </p:txBody>
      </p:sp>
      <p:pic>
        <p:nvPicPr>
          <p:cNvPr id="13" name="Picture 11"/>
          <p:cNvPicPr>
            <a:picLocks noChangeAspect="1"/>
          </p:cNvPicPr>
          <p:nvPr/>
        </p:nvPicPr>
        <p:blipFill>
          <a:blip r:embed="rId8"/>
          <a:stretch>
            <a:fillRect/>
          </a:stretch>
        </p:blipFill>
        <p:spPr>
          <a:xfrm>
            <a:off x="3039641" y="4181196"/>
            <a:ext cx="2848168" cy="1892342"/>
          </a:xfrm>
          <a:prstGeom prst="rect">
            <a:avLst/>
          </a:prstGeom>
        </p:spPr>
      </p:pic>
      <p:pic>
        <p:nvPicPr>
          <p:cNvPr id="14" name="Picture 14"/>
          <p:cNvPicPr>
            <a:picLocks noChangeAspect="1"/>
          </p:cNvPicPr>
          <p:nvPr/>
        </p:nvPicPr>
        <p:blipFill rotWithShape="1">
          <a:blip r:embed="rId9"/>
          <a:srcRect l="2192" r="1518" b="7056"/>
          <a:stretch/>
        </p:blipFill>
        <p:spPr>
          <a:xfrm>
            <a:off x="5959929" y="395687"/>
            <a:ext cx="3167742" cy="2104143"/>
          </a:xfrm>
          <a:prstGeom prst="rect">
            <a:avLst/>
          </a:prstGeom>
        </p:spPr>
      </p:pic>
      <p:pic>
        <p:nvPicPr>
          <p:cNvPr id="15" name="Picture 1"/>
          <p:cNvPicPr>
            <a:picLocks noChangeAspect="1"/>
          </p:cNvPicPr>
          <p:nvPr/>
        </p:nvPicPr>
        <p:blipFill rotWithShape="1">
          <a:blip r:embed="rId10">
            <a:extLst>
              <a:ext uri="{28A0092B-C50C-407E-A947-70E740481C1C}">
                <a14:useLocalDpi xmlns:a14="http://schemas.microsoft.com/office/drawing/2010/main" val="0"/>
              </a:ext>
            </a:extLst>
          </a:blip>
          <a:srcRect l="-411" t="-1464" r="50308" b="1464"/>
          <a:stretch/>
        </p:blipFill>
        <p:spPr>
          <a:xfrm>
            <a:off x="429912" y="3983239"/>
            <a:ext cx="2131090" cy="2795346"/>
          </a:xfrm>
          <a:prstGeom prst="rect">
            <a:avLst/>
          </a:prstGeom>
        </p:spPr>
      </p:pic>
      <p:pic>
        <p:nvPicPr>
          <p:cNvPr id="16" name="Picture 6"/>
          <p:cNvPicPr>
            <a:picLocks noChangeAspect="1"/>
          </p:cNvPicPr>
          <p:nvPr/>
        </p:nvPicPr>
        <p:blipFill>
          <a:blip r:embed="rId11"/>
          <a:stretch>
            <a:fillRect/>
          </a:stretch>
        </p:blipFill>
        <p:spPr>
          <a:xfrm>
            <a:off x="3039640" y="742686"/>
            <a:ext cx="2880826" cy="1740820"/>
          </a:xfrm>
          <a:prstGeom prst="rect">
            <a:avLst/>
          </a:prstGeom>
        </p:spPr>
      </p:pic>
    </p:spTree>
    <p:extLst>
      <p:ext uri="{BB962C8B-B14F-4D97-AF65-F5344CB8AC3E}">
        <p14:creationId xmlns:p14="http://schemas.microsoft.com/office/powerpoint/2010/main" val="3956805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lstStyle/>
          <a:p>
            <a:r>
              <a:rPr lang="en-US" dirty="0" smtClean="0">
                <a:solidFill>
                  <a:schemeClr val="bg1">
                    <a:lumMod val="65000"/>
                  </a:schemeClr>
                </a:solidFill>
              </a:rPr>
              <a:t>Introduction</a:t>
            </a:r>
          </a:p>
          <a:p>
            <a:r>
              <a:rPr lang="en-US" dirty="0" smtClean="0"/>
              <a:t>Speech recognition based on HMM</a:t>
            </a:r>
          </a:p>
          <a:p>
            <a:pPr lvl="1"/>
            <a:r>
              <a:rPr lang="en-US" altLang="zh-CN" dirty="0" smtClean="0"/>
              <a:t>Acoustic processing</a:t>
            </a:r>
            <a:r>
              <a:rPr lang="en-US" dirty="0" smtClean="0"/>
              <a:t> </a:t>
            </a:r>
          </a:p>
          <a:p>
            <a:pPr lvl="1"/>
            <a:r>
              <a:rPr lang="en-US" dirty="0" smtClean="0"/>
              <a:t>Acoustic modeling: Hidden Markov Model</a:t>
            </a:r>
          </a:p>
          <a:p>
            <a:pPr lvl="1"/>
            <a:r>
              <a:rPr lang="en-US" dirty="0" smtClean="0"/>
              <a:t>Language modeling</a:t>
            </a:r>
          </a:p>
          <a:p>
            <a:pPr lvl="1"/>
            <a:r>
              <a:rPr lang="en-US" dirty="0" smtClean="0"/>
              <a:t>Statistical approach</a:t>
            </a:r>
          </a:p>
          <a:p>
            <a:r>
              <a:rPr lang="en-US" dirty="0" smtClean="0"/>
              <a:t>Speech recognition based on DBN</a:t>
            </a:r>
          </a:p>
          <a:p>
            <a:pPr lvl="1"/>
            <a:r>
              <a:rPr lang="en-US" altLang="zh-CN" dirty="0" smtClean="0"/>
              <a:t>Deep belief network</a:t>
            </a:r>
            <a:endParaRPr lang="en-US" dirty="0" smtClean="0"/>
          </a:p>
          <a:p>
            <a:pPr lvl="1"/>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21</a:t>
            </a:fld>
            <a:endParaRPr lang="en-US" altLang="zh-TW"/>
          </a:p>
        </p:txBody>
      </p:sp>
    </p:spTree>
    <p:extLst>
      <p:ext uri="{BB962C8B-B14F-4D97-AF65-F5344CB8AC3E}">
        <p14:creationId xmlns:p14="http://schemas.microsoft.com/office/powerpoint/2010/main" val="24944829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Acoustic processing</a:t>
            </a:r>
            <a:r>
              <a:rPr lang="en-US" dirty="0"/>
              <a:t> </a:t>
            </a:r>
          </a:p>
        </p:txBody>
      </p:sp>
      <p:sp>
        <p:nvSpPr>
          <p:cNvPr id="3" name="内容占位符 2"/>
          <p:cNvSpPr>
            <a:spLocks noGrp="1"/>
          </p:cNvSpPr>
          <p:nvPr>
            <p:ph idx="1"/>
          </p:nvPr>
        </p:nvSpPr>
        <p:spPr/>
        <p:txBody>
          <a:bodyPr/>
          <a:lstStyle/>
          <a:p>
            <a:r>
              <a:rPr lang="en-US" altLang="en-US" dirty="0"/>
              <a:t>A wave for the words “speech lab” looks like:</a:t>
            </a:r>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22</a:t>
            </a:fld>
            <a:endParaRPr lang="en-US" altLang="zh-TW"/>
          </a:p>
        </p:txBody>
      </p:sp>
      <p:pic>
        <p:nvPicPr>
          <p:cNvPr id="8" name="Picture 1026" descr="D:\carp\wav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1" y="2577192"/>
            <a:ext cx="7143750" cy="104775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027"/>
          <p:cNvSpPr txBox="1">
            <a:spLocks noChangeArrowheads="1"/>
          </p:cNvSpPr>
          <p:nvPr/>
        </p:nvSpPr>
        <p:spPr bwMode="auto">
          <a:xfrm>
            <a:off x="1337311" y="2100942"/>
            <a:ext cx="64563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a:latin typeface="Arial" panose="020B0604020202020204" pitchFamily="34" charset="0"/>
              </a:rPr>
              <a:t>   s             p       ee         ch           l     a          b</a:t>
            </a:r>
          </a:p>
        </p:txBody>
      </p:sp>
      <p:sp>
        <p:nvSpPr>
          <p:cNvPr id="10" name="Text Box 1028"/>
          <p:cNvSpPr txBox="1">
            <a:spLocks noChangeArrowheads="1"/>
          </p:cNvSpPr>
          <p:nvPr/>
        </p:nvSpPr>
        <p:spPr bwMode="auto">
          <a:xfrm>
            <a:off x="2958149" y="4691742"/>
            <a:ext cx="5160962"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a:r>
              <a:rPr lang="en-US" altLang="en-US" sz="1400" dirty="0">
                <a:latin typeface="Arial" panose="020B0604020202020204" pitchFamily="34" charset="0"/>
              </a:rPr>
              <a:t>Graphs from Simon </a:t>
            </a:r>
            <a:r>
              <a:rPr lang="en-US" altLang="en-US" sz="1400" dirty="0" err="1">
                <a:latin typeface="Arial" panose="020B0604020202020204" pitchFamily="34" charset="0"/>
              </a:rPr>
              <a:t>Arnfield’s</a:t>
            </a:r>
            <a:r>
              <a:rPr lang="en-US" altLang="en-US" sz="1400" dirty="0">
                <a:latin typeface="Arial" panose="020B0604020202020204" pitchFamily="34" charset="0"/>
              </a:rPr>
              <a:t> web tutorial on speech, Sheffield:</a:t>
            </a:r>
          </a:p>
          <a:p>
            <a:pPr algn="r"/>
            <a:r>
              <a:rPr lang="en-US" altLang="en-US" sz="1400" dirty="0">
                <a:latin typeface="Arial" panose="020B0604020202020204" pitchFamily="34" charset="0"/>
              </a:rPr>
              <a:t>http://lethe.leeds.ac.uk/research/cogn/speech/tutorial/</a:t>
            </a:r>
            <a:endParaRPr lang="en-US" altLang="en-US" dirty="0">
              <a:latin typeface="Arial" panose="020B0604020202020204" pitchFamily="34" charset="0"/>
            </a:endParaRPr>
          </a:p>
        </p:txBody>
      </p:sp>
      <p:pic>
        <p:nvPicPr>
          <p:cNvPr id="11" name="Picture 1029" descr="D:\carp\l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886" y="3710667"/>
            <a:ext cx="54578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030"/>
          <p:cNvSpPr txBox="1">
            <a:spLocks noChangeArrowheads="1"/>
          </p:cNvSpPr>
          <p:nvPr/>
        </p:nvSpPr>
        <p:spPr bwMode="auto">
          <a:xfrm>
            <a:off x="705486" y="3594780"/>
            <a:ext cx="1506538"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a:r>
              <a:rPr lang="en-US" altLang="en-US">
                <a:latin typeface="Arial" panose="020B0604020202020204" pitchFamily="34" charset="0"/>
              </a:rPr>
              <a:t>“l” to “a”</a:t>
            </a:r>
          </a:p>
          <a:p>
            <a:pPr algn="r"/>
            <a:r>
              <a:rPr lang="en-US" altLang="en-US">
                <a:latin typeface="Arial" panose="020B0604020202020204" pitchFamily="34" charset="0"/>
              </a:rPr>
              <a:t>transition:</a:t>
            </a:r>
          </a:p>
        </p:txBody>
      </p:sp>
      <p:sp>
        <p:nvSpPr>
          <p:cNvPr id="13" name="Line 1031"/>
          <p:cNvSpPr>
            <a:spLocks noChangeShapeType="1"/>
          </p:cNvSpPr>
          <p:nvPr/>
        </p:nvSpPr>
        <p:spPr bwMode="auto">
          <a:xfrm flipH="1">
            <a:off x="2632711" y="3320142"/>
            <a:ext cx="3505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1032"/>
          <p:cNvSpPr>
            <a:spLocks noChangeShapeType="1"/>
          </p:cNvSpPr>
          <p:nvPr/>
        </p:nvSpPr>
        <p:spPr bwMode="auto">
          <a:xfrm>
            <a:off x="6366511" y="3320142"/>
            <a:ext cx="1524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8847857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Acoustic </a:t>
            </a:r>
            <a:r>
              <a:rPr lang="en-US" altLang="en-US" dirty="0" smtClean="0"/>
              <a:t>sampling</a:t>
            </a:r>
            <a:endParaRPr lang="en-US" dirty="0"/>
          </a:p>
        </p:txBody>
      </p:sp>
      <p:sp>
        <p:nvSpPr>
          <p:cNvPr id="3" name="内容占位符 2"/>
          <p:cNvSpPr>
            <a:spLocks noGrp="1"/>
          </p:cNvSpPr>
          <p:nvPr>
            <p:ph idx="1"/>
          </p:nvPr>
        </p:nvSpPr>
        <p:spPr/>
        <p:txBody>
          <a:bodyPr/>
          <a:lstStyle/>
          <a:p>
            <a:r>
              <a:rPr lang="en-US" altLang="en-US" dirty="0"/>
              <a:t>10 </a:t>
            </a:r>
            <a:r>
              <a:rPr lang="en-US" altLang="en-US" dirty="0" err="1"/>
              <a:t>ms</a:t>
            </a:r>
            <a:r>
              <a:rPr lang="en-US" altLang="en-US" dirty="0"/>
              <a:t> frame (</a:t>
            </a:r>
            <a:r>
              <a:rPr lang="en-US" altLang="en-US" dirty="0" err="1"/>
              <a:t>ms</a:t>
            </a:r>
            <a:r>
              <a:rPr lang="en-US" altLang="en-US" dirty="0"/>
              <a:t> = millisecond = 1/1000 second)</a:t>
            </a:r>
          </a:p>
          <a:p>
            <a:r>
              <a:rPr lang="en-US" altLang="en-US" dirty="0"/>
              <a:t>~25 </a:t>
            </a:r>
            <a:r>
              <a:rPr lang="en-US" altLang="en-US" dirty="0" err="1"/>
              <a:t>ms</a:t>
            </a:r>
            <a:r>
              <a:rPr lang="en-US" altLang="en-US" dirty="0"/>
              <a:t> window around frame to smooth signal processing</a:t>
            </a:r>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23</a:t>
            </a:fld>
            <a:endParaRPr lang="en-US" altLang="zh-TW"/>
          </a:p>
        </p:txBody>
      </p:sp>
      <p:grpSp>
        <p:nvGrpSpPr>
          <p:cNvPr id="31" name="组合 30"/>
          <p:cNvGrpSpPr/>
          <p:nvPr/>
        </p:nvGrpSpPr>
        <p:grpSpPr>
          <a:xfrm>
            <a:off x="1264025" y="2197100"/>
            <a:ext cx="7145338" cy="3276600"/>
            <a:chOff x="1524000" y="2590800"/>
            <a:chExt cx="7145338" cy="3276600"/>
          </a:xfrm>
        </p:grpSpPr>
        <p:pic>
          <p:nvPicPr>
            <p:cNvPr id="7" name="Picture 1026" descr="D:\carp\l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590800"/>
              <a:ext cx="5457825" cy="676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8" name="Group 1027"/>
            <p:cNvGrpSpPr>
              <a:grpSpLocks/>
            </p:cNvGrpSpPr>
            <p:nvPr/>
          </p:nvGrpSpPr>
          <p:grpSpPr bwMode="auto">
            <a:xfrm>
              <a:off x="1524000" y="3155950"/>
              <a:ext cx="1676400" cy="2057400"/>
              <a:chOff x="816" y="2640"/>
              <a:chExt cx="1056" cy="672"/>
            </a:xfrm>
            <a:effectLst/>
          </p:grpSpPr>
          <p:grpSp>
            <p:nvGrpSpPr>
              <p:cNvPr id="9" name="Group 1028"/>
              <p:cNvGrpSpPr>
                <a:grpSpLocks/>
              </p:cNvGrpSpPr>
              <p:nvPr/>
            </p:nvGrpSpPr>
            <p:grpSpPr bwMode="auto">
              <a:xfrm>
                <a:off x="816" y="2640"/>
                <a:ext cx="1056" cy="144"/>
                <a:chOff x="960" y="2640"/>
                <a:chExt cx="624" cy="144"/>
              </a:xfrm>
            </p:grpSpPr>
            <p:sp>
              <p:nvSpPr>
                <p:cNvPr id="11" name="Line 1029"/>
                <p:cNvSpPr>
                  <a:spLocks noChangeShapeType="1"/>
                </p:cNvSpPr>
                <p:nvPr/>
              </p:nvSpPr>
              <p:spPr bwMode="auto">
                <a:xfrm>
                  <a:off x="960" y="2640"/>
                  <a:ext cx="0" cy="144"/>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1030"/>
                <p:cNvSpPr>
                  <a:spLocks noChangeShapeType="1"/>
                </p:cNvSpPr>
                <p:nvPr/>
              </p:nvSpPr>
              <p:spPr bwMode="auto">
                <a:xfrm>
                  <a:off x="960" y="2784"/>
                  <a:ext cx="624"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1031"/>
                <p:cNvSpPr>
                  <a:spLocks noChangeShapeType="1"/>
                </p:cNvSpPr>
                <p:nvPr/>
              </p:nvSpPr>
              <p:spPr bwMode="auto">
                <a:xfrm>
                  <a:off x="1584" y="2640"/>
                  <a:ext cx="0" cy="144"/>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 name="Line 1032"/>
              <p:cNvSpPr>
                <a:spLocks noChangeShapeType="1"/>
              </p:cNvSpPr>
              <p:nvPr/>
            </p:nvSpPr>
            <p:spPr bwMode="auto">
              <a:xfrm>
                <a:off x="1344" y="2784"/>
                <a:ext cx="0" cy="528"/>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 name="Text Box 1033"/>
            <p:cNvSpPr txBox="1">
              <a:spLocks noChangeArrowheads="1"/>
            </p:cNvSpPr>
            <p:nvPr/>
          </p:nvSpPr>
          <p:spPr bwMode="auto">
            <a:xfrm>
              <a:off x="1892300" y="3276600"/>
              <a:ext cx="8064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800">
                  <a:latin typeface="Arial" panose="020B0604020202020204" pitchFamily="34" charset="0"/>
                </a:rPr>
                <a:t>25 ms</a:t>
              </a:r>
              <a:endParaRPr lang="en-US" altLang="en-US">
                <a:latin typeface="Arial" panose="020B0604020202020204" pitchFamily="34" charset="0"/>
              </a:endParaRPr>
            </a:p>
          </p:txBody>
        </p:sp>
        <p:grpSp>
          <p:nvGrpSpPr>
            <p:cNvPr id="15" name="Group 1034"/>
            <p:cNvGrpSpPr>
              <a:grpSpLocks/>
            </p:cNvGrpSpPr>
            <p:nvPr/>
          </p:nvGrpSpPr>
          <p:grpSpPr bwMode="auto">
            <a:xfrm>
              <a:off x="2133600" y="3689350"/>
              <a:ext cx="1676400" cy="1524000"/>
              <a:chOff x="816" y="2640"/>
              <a:chExt cx="1056" cy="672"/>
            </a:xfrm>
            <a:effectLst/>
          </p:grpSpPr>
          <p:grpSp>
            <p:nvGrpSpPr>
              <p:cNvPr id="16" name="Group 1035"/>
              <p:cNvGrpSpPr>
                <a:grpSpLocks/>
              </p:cNvGrpSpPr>
              <p:nvPr/>
            </p:nvGrpSpPr>
            <p:grpSpPr bwMode="auto">
              <a:xfrm>
                <a:off x="816" y="2640"/>
                <a:ext cx="1056" cy="144"/>
                <a:chOff x="960" y="2640"/>
                <a:chExt cx="624" cy="144"/>
              </a:xfrm>
            </p:grpSpPr>
            <p:sp>
              <p:nvSpPr>
                <p:cNvPr id="18" name="Line 1036"/>
                <p:cNvSpPr>
                  <a:spLocks noChangeShapeType="1"/>
                </p:cNvSpPr>
                <p:nvPr/>
              </p:nvSpPr>
              <p:spPr bwMode="auto">
                <a:xfrm>
                  <a:off x="960" y="2640"/>
                  <a:ext cx="0" cy="144"/>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037"/>
                <p:cNvSpPr>
                  <a:spLocks noChangeShapeType="1"/>
                </p:cNvSpPr>
                <p:nvPr/>
              </p:nvSpPr>
              <p:spPr bwMode="auto">
                <a:xfrm>
                  <a:off x="960" y="2784"/>
                  <a:ext cx="624"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1038"/>
                <p:cNvSpPr>
                  <a:spLocks noChangeShapeType="1"/>
                </p:cNvSpPr>
                <p:nvPr/>
              </p:nvSpPr>
              <p:spPr bwMode="auto">
                <a:xfrm>
                  <a:off x="1584" y="2640"/>
                  <a:ext cx="0" cy="144"/>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 name="Line 1039"/>
              <p:cNvSpPr>
                <a:spLocks noChangeShapeType="1"/>
              </p:cNvSpPr>
              <p:nvPr/>
            </p:nvSpPr>
            <p:spPr bwMode="auto">
              <a:xfrm>
                <a:off x="1344" y="2784"/>
                <a:ext cx="0" cy="528"/>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 name="Group 1040"/>
            <p:cNvGrpSpPr>
              <a:grpSpLocks/>
            </p:cNvGrpSpPr>
            <p:nvPr/>
          </p:nvGrpSpPr>
          <p:grpSpPr bwMode="auto">
            <a:xfrm>
              <a:off x="2743200" y="4146550"/>
              <a:ext cx="1676400" cy="1066800"/>
              <a:chOff x="816" y="2640"/>
              <a:chExt cx="1056" cy="672"/>
            </a:xfrm>
            <a:effectLst/>
          </p:grpSpPr>
          <p:grpSp>
            <p:nvGrpSpPr>
              <p:cNvPr id="22" name="Group 1041"/>
              <p:cNvGrpSpPr>
                <a:grpSpLocks/>
              </p:cNvGrpSpPr>
              <p:nvPr/>
            </p:nvGrpSpPr>
            <p:grpSpPr bwMode="auto">
              <a:xfrm>
                <a:off x="816" y="2640"/>
                <a:ext cx="1056" cy="144"/>
                <a:chOff x="960" y="2640"/>
                <a:chExt cx="624" cy="144"/>
              </a:xfrm>
            </p:grpSpPr>
            <p:sp>
              <p:nvSpPr>
                <p:cNvPr id="24" name="Line 1042"/>
                <p:cNvSpPr>
                  <a:spLocks noChangeShapeType="1"/>
                </p:cNvSpPr>
                <p:nvPr/>
              </p:nvSpPr>
              <p:spPr bwMode="auto">
                <a:xfrm>
                  <a:off x="960" y="2640"/>
                  <a:ext cx="0" cy="144"/>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1043"/>
                <p:cNvSpPr>
                  <a:spLocks noChangeShapeType="1"/>
                </p:cNvSpPr>
                <p:nvPr/>
              </p:nvSpPr>
              <p:spPr bwMode="auto">
                <a:xfrm>
                  <a:off x="960" y="2784"/>
                  <a:ext cx="624"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1044"/>
                <p:cNvSpPr>
                  <a:spLocks noChangeShapeType="1"/>
                </p:cNvSpPr>
                <p:nvPr/>
              </p:nvSpPr>
              <p:spPr bwMode="auto">
                <a:xfrm>
                  <a:off x="1584" y="2640"/>
                  <a:ext cx="0" cy="144"/>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 name="Line 1045"/>
              <p:cNvSpPr>
                <a:spLocks noChangeShapeType="1"/>
              </p:cNvSpPr>
              <p:nvPr/>
            </p:nvSpPr>
            <p:spPr bwMode="auto">
              <a:xfrm>
                <a:off x="1344" y="2784"/>
                <a:ext cx="0" cy="528"/>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 name="Text Box 1046"/>
            <p:cNvSpPr txBox="1">
              <a:spLocks noChangeArrowheads="1"/>
            </p:cNvSpPr>
            <p:nvPr/>
          </p:nvSpPr>
          <p:spPr bwMode="auto">
            <a:xfrm>
              <a:off x="2286000" y="4756150"/>
              <a:ext cx="7429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800">
                  <a:latin typeface="Arial" panose="020B0604020202020204" pitchFamily="34" charset="0"/>
                </a:rPr>
                <a:t>10ms</a:t>
              </a:r>
              <a:endParaRPr lang="en-US" altLang="en-US">
                <a:latin typeface="Arial" panose="020B0604020202020204" pitchFamily="34" charset="0"/>
              </a:endParaRPr>
            </a:p>
          </p:txBody>
        </p:sp>
        <p:sp>
          <p:nvSpPr>
            <p:cNvPr id="28" name="Text Box 1047"/>
            <p:cNvSpPr txBox="1">
              <a:spLocks noChangeArrowheads="1"/>
            </p:cNvSpPr>
            <p:nvPr/>
          </p:nvSpPr>
          <p:spPr bwMode="auto">
            <a:xfrm>
              <a:off x="4859338" y="3870325"/>
              <a:ext cx="8191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3600" b="1">
                  <a:latin typeface="Arial" panose="020B0604020202020204" pitchFamily="34" charset="0"/>
                </a:rPr>
                <a:t>. . .</a:t>
              </a:r>
              <a:endParaRPr lang="en-US" altLang="en-US">
                <a:latin typeface="Arial" panose="020B0604020202020204" pitchFamily="34" charset="0"/>
              </a:endParaRPr>
            </a:p>
          </p:txBody>
        </p:sp>
        <p:sp>
          <p:nvSpPr>
            <p:cNvPr id="29" name="Text Box 1048"/>
            <p:cNvSpPr txBox="1">
              <a:spLocks noChangeArrowheads="1"/>
            </p:cNvSpPr>
            <p:nvPr/>
          </p:nvSpPr>
          <p:spPr bwMode="auto">
            <a:xfrm>
              <a:off x="2170112" y="5325356"/>
              <a:ext cx="1995488"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spcBef>
                  <a:spcPct val="50000"/>
                </a:spcBef>
              </a:pPr>
              <a:r>
                <a:rPr lang="en-US" altLang="en-US" b="1" dirty="0">
                  <a:latin typeface="Arial" panose="020B0604020202020204" pitchFamily="34" charset="0"/>
                </a:rPr>
                <a:t>a</a:t>
              </a:r>
              <a:r>
                <a:rPr lang="en-US" altLang="en-US" baseline="-25000" dirty="0">
                  <a:latin typeface="Arial" panose="020B0604020202020204" pitchFamily="34" charset="0"/>
                </a:rPr>
                <a:t>1     </a:t>
              </a:r>
              <a:r>
                <a:rPr lang="en-US" altLang="en-US" baseline="-25000" dirty="0" smtClean="0">
                  <a:latin typeface="Arial" panose="020B0604020202020204" pitchFamily="34" charset="0"/>
                </a:rPr>
                <a:t>     </a:t>
              </a:r>
              <a:r>
                <a:rPr lang="en-US" altLang="en-US" b="1" dirty="0">
                  <a:latin typeface="Arial" panose="020B0604020202020204" pitchFamily="34" charset="0"/>
                </a:rPr>
                <a:t>a</a:t>
              </a:r>
              <a:r>
                <a:rPr lang="en-US" altLang="en-US" baseline="-25000" dirty="0">
                  <a:latin typeface="Arial" panose="020B0604020202020204" pitchFamily="34" charset="0"/>
                </a:rPr>
                <a:t>2     </a:t>
              </a:r>
              <a:r>
                <a:rPr lang="en-US" altLang="en-US" baseline="-25000" dirty="0" smtClean="0">
                  <a:latin typeface="Arial" panose="020B0604020202020204" pitchFamily="34" charset="0"/>
                </a:rPr>
                <a:t>     </a:t>
              </a:r>
              <a:r>
                <a:rPr lang="en-US" altLang="en-US" b="1" dirty="0">
                  <a:latin typeface="Arial" panose="020B0604020202020204" pitchFamily="34" charset="0"/>
                </a:rPr>
                <a:t>a</a:t>
              </a:r>
              <a:r>
                <a:rPr lang="en-US" altLang="en-US" baseline="-25000" dirty="0">
                  <a:latin typeface="Arial" panose="020B0604020202020204" pitchFamily="34" charset="0"/>
                </a:rPr>
                <a:t>3</a:t>
              </a:r>
            </a:p>
          </p:txBody>
        </p:sp>
        <p:sp>
          <p:nvSpPr>
            <p:cNvPr id="30" name="Rectangle 1049"/>
            <p:cNvSpPr>
              <a:spLocks noChangeArrowheads="1"/>
            </p:cNvSpPr>
            <p:nvPr/>
          </p:nvSpPr>
          <p:spPr bwMode="auto">
            <a:xfrm>
              <a:off x="4808538" y="5045075"/>
              <a:ext cx="38608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a:latin typeface="Arial" panose="020B0604020202020204" pitchFamily="34" charset="0"/>
                </a:rPr>
                <a:t>Result:</a:t>
              </a:r>
            </a:p>
            <a:p>
              <a:r>
                <a:rPr lang="en-US" altLang="en-US" b="1">
                  <a:latin typeface="Arial" panose="020B0604020202020204" pitchFamily="34" charset="0"/>
                </a:rPr>
                <a:t>Acoustic Feature Vectors</a:t>
              </a:r>
              <a:endParaRPr lang="en-US" altLang="en-US">
                <a:latin typeface="Arial" panose="020B0604020202020204" pitchFamily="34" charset="0"/>
              </a:endParaRPr>
            </a:p>
          </p:txBody>
        </p:sp>
      </p:grpSp>
      <p:pic>
        <p:nvPicPr>
          <p:cNvPr id="32" name="Picture 2" descr="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90501"/>
            <a:ext cx="9144000" cy="57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3942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Spectral </a:t>
            </a:r>
            <a:r>
              <a:rPr lang="en-US" altLang="en-US" dirty="0" smtClean="0"/>
              <a:t>analysis</a:t>
            </a:r>
            <a:endParaRPr lang="en-US" dirty="0"/>
          </a:p>
        </p:txBody>
      </p:sp>
      <p:sp>
        <p:nvSpPr>
          <p:cNvPr id="3" name="内容占位符 2"/>
          <p:cNvSpPr>
            <a:spLocks noGrp="1"/>
          </p:cNvSpPr>
          <p:nvPr>
            <p:ph idx="1"/>
          </p:nvPr>
        </p:nvSpPr>
        <p:spPr/>
        <p:txBody>
          <a:bodyPr/>
          <a:lstStyle/>
          <a:p>
            <a:r>
              <a:rPr lang="en-US" altLang="en-US" dirty="0"/>
              <a:t>Frequency gives pitch; amplitude gives volume</a:t>
            </a:r>
          </a:p>
          <a:p>
            <a:pPr lvl="1"/>
            <a:r>
              <a:rPr lang="en-US" altLang="en-US" dirty="0"/>
              <a:t>sampling at ~8 kHz phone, ~16 kHz mic (kHz=1000 cycles/sec</a:t>
            </a:r>
            <a:r>
              <a:rPr lang="en-US" altLang="en-US" dirty="0" smtClean="0"/>
              <a:t>)</a:t>
            </a:r>
          </a:p>
          <a:p>
            <a:pPr lvl="1"/>
            <a:endParaRPr lang="en-US" altLang="en-US" dirty="0"/>
          </a:p>
          <a:p>
            <a:pPr lvl="1"/>
            <a:endParaRPr lang="en-US" altLang="en-US" dirty="0" smtClean="0"/>
          </a:p>
          <a:p>
            <a:pPr lvl="1"/>
            <a:endParaRPr lang="en-US" altLang="en-US" dirty="0"/>
          </a:p>
          <a:p>
            <a:pPr lvl="1"/>
            <a:endParaRPr lang="en-US" altLang="en-US" dirty="0" smtClean="0"/>
          </a:p>
          <a:p>
            <a:pPr lvl="1"/>
            <a:endParaRPr lang="en-US" altLang="en-US" dirty="0"/>
          </a:p>
          <a:p>
            <a:r>
              <a:rPr lang="en-US" altLang="en-US" dirty="0"/>
              <a:t>Fourier transform of wave yields a spectrogram</a:t>
            </a:r>
          </a:p>
          <a:p>
            <a:pPr lvl="1"/>
            <a:r>
              <a:rPr lang="en-US" altLang="en-US" dirty="0"/>
              <a:t>darkness indicates energy at each frequency</a:t>
            </a:r>
          </a:p>
          <a:p>
            <a:pPr lvl="1"/>
            <a:r>
              <a:rPr lang="en-US" altLang="en-US" dirty="0"/>
              <a:t>hundreds to thousands of frequency samples</a:t>
            </a:r>
          </a:p>
          <a:p>
            <a:pPr lvl="1"/>
            <a:endParaRPr lang="en-US" altLang="en-US" dirty="0"/>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24</a:t>
            </a:fld>
            <a:endParaRPr lang="en-US" altLang="zh-TW"/>
          </a:p>
        </p:txBody>
      </p:sp>
      <p:pic>
        <p:nvPicPr>
          <p:cNvPr id="7" name="Picture 1027" descr="D:\carp\wav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515" y="2018393"/>
            <a:ext cx="7143750" cy="104775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028"/>
          <p:cNvSpPr txBox="1">
            <a:spLocks noChangeArrowheads="1"/>
          </p:cNvSpPr>
          <p:nvPr/>
        </p:nvSpPr>
        <p:spPr bwMode="auto">
          <a:xfrm>
            <a:off x="1329353" y="1542143"/>
            <a:ext cx="645636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dirty="0">
                <a:latin typeface="Arial" panose="020B0604020202020204" pitchFamily="34" charset="0"/>
              </a:rPr>
              <a:t>   s             p       </a:t>
            </a:r>
            <a:r>
              <a:rPr lang="en-US" altLang="en-US" dirty="0" err="1">
                <a:latin typeface="Arial" panose="020B0604020202020204" pitchFamily="34" charset="0"/>
              </a:rPr>
              <a:t>ee</a:t>
            </a:r>
            <a:r>
              <a:rPr lang="en-US" altLang="en-US" dirty="0">
                <a:latin typeface="Arial" panose="020B0604020202020204" pitchFamily="34" charset="0"/>
              </a:rPr>
              <a:t>         </a:t>
            </a:r>
            <a:r>
              <a:rPr lang="en-US" altLang="en-US" dirty="0" err="1">
                <a:latin typeface="Arial" panose="020B0604020202020204" pitchFamily="34" charset="0"/>
              </a:rPr>
              <a:t>ch</a:t>
            </a:r>
            <a:r>
              <a:rPr lang="en-US" altLang="en-US" dirty="0">
                <a:latin typeface="Arial" panose="020B0604020202020204" pitchFamily="34" charset="0"/>
              </a:rPr>
              <a:t>           l     a          b</a:t>
            </a:r>
          </a:p>
        </p:txBody>
      </p:sp>
      <p:pic>
        <p:nvPicPr>
          <p:cNvPr id="9" name="Picture 1029" descr="D:\carp\spec.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765" y="4715780"/>
            <a:ext cx="7143750" cy="12858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030"/>
          <p:cNvSpPr txBox="1">
            <a:spLocks noChangeArrowheads="1"/>
          </p:cNvSpPr>
          <p:nvPr/>
        </p:nvSpPr>
        <p:spPr bwMode="auto">
          <a:xfrm rot="16111298">
            <a:off x="373677" y="5066618"/>
            <a:ext cx="10763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600">
                <a:latin typeface="Arial" panose="020B0604020202020204" pitchFamily="34" charset="0"/>
              </a:rPr>
              <a:t>frequency</a:t>
            </a:r>
            <a:endParaRPr lang="en-US" altLang="en-US">
              <a:latin typeface="Arial" panose="020B0604020202020204" pitchFamily="34" charset="0"/>
            </a:endParaRPr>
          </a:p>
        </p:txBody>
      </p:sp>
      <p:sp>
        <p:nvSpPr>
          <p:cNvPr id="11" name="Text Box 1031"/>
          <p:cNvSpPr txBox="1">
            <a:spLocks noChangeArrowheads="1"/>
          </p:cNvSpPr>
          <p:nvPr/>
        </p:nvSpPr>
        <p:spPr bwMode="auto">
          <a:xfrm rot="16221585">
            <a:off x="227627" y="2213656"/>
            <a:ext cx="10636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600">
                <a:latin typeface="Arial" panose="020B0604020202020204" pitchFamily="34" charset="0"/>
              </a:rPr>
              <a:t>amplitude</a:t>
            </a:r>
            <a:endParaRPr lang="en-US" altLang="en-US">
              <a:latin typeface="Arial" panose="020B0604020202020204" pitchFamily="34" charset="0"/>
            </a:endParaRPr>
          </a:p>
        </p:txBody>
      </p:sp>
    </p:spTree>
    <p:extLst>
      <p:ext uri="{BB962C8B-B14F-4D97-AF65-F5344CB8AC3E}">
        <p14:creationId xmlns:p14="http://schemas.microsoft.com/office/powerpoint/2010/main" val="21794416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Mel-frequency </a:t>
            </a:r>
            <a:r>
              <a:rPr lang="en-US" altLang="zh-CN" dirty="0" err="1" smtClean="0"/>
              <a:t>cepstrum</a:t>
            </a:r>
            <a:r>
              <a:rPr lang="en-US" altLang="zh-CN" dirty="0" smtClean="0"/>
              <a:t> coefficients</a:t>
            </a:r>
            <a:endParaRPr lang="en-US" dirty="0"/>
          </a:p>
        </p:txBody>
      </p:sp>
      <p:sp>
        <p:nvSpPr>
          <p:cNvPr id="3" name="内容占位符 2"/>
          <p:cNvSpPr>
            <a:spLocks noGrp="1"/>
          </p:cNvSpPr>
          <p:nvPr>
            <p:ph idx="1"/>
          </p:nvPr>
        </p:nvSpPr>
        <p:spPr/>
        <p:txBody>
          <a:bodyPr/>
          <a:lstStyle/>
          <a:p>
            <a:r>
              <a:rPr lang="en-US" dirty="0"/>
              <a:t>MFCC are mostly used features in state-of-art </a:t>
            </a:r>
            <a:r>
              <a:rPr lang="en-US" dirty="0" smtClean="0"/>
              <a:t>speech recognition </a:t>
            </a:r>
            <a:r>
              <a:rPr lang="en-US" dirty="0"/>
              <a:t>system</a:t>
            </a:r>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25</a:t>
            </a:fld>
            <a:endParaRPr lang="en-US" altLang="zh-TW"/>
          </a:p>
        </p:txBody>
      </p:sp>
      <p:pic>
        <p:nvPicPr>
          <p:cNvPr id="7" name="图片 6"/>
          <p:cNvPicPr>
            <a:picLocks noChangeAspect="1"/>
          </p:cNvPicPr>
          <p:nvPr/>
        </p:nvPicPr>
        <p:blipFill>
          <a:blip r:embed="rId3"/>
          <a:stretch>
            <a:fillRect/>
          </a:stretch>
        </p:blipFill>
        <p:spPr>
          <a:xfrm>
            <a:off x="388076" y="1600199"/>
            <a:ext cx="7877790" cy="5257801"/>
          </a:xfrm>
          <a:prstGeom prst="rect">
            <a:avLst/>
          </a:prstGeom>
        </p:spPr>
      </p:pic>
    </p:spTree>
    <p:extLst>
      <p:ext uri="{BB962C8B-B14F-4D97-AF65-F5344CB8AC3E}">
        <p14:creationId xmlns:p14="http://schemas.microsoft.com/office/powerpoint/2010/main" val="22114693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Mel-frequency </a:t>
            </a:r>
            <a:r>
              <a:rPr lang="en-US" altLang="zh-CN" dirty="0" err="1"/>
              <a:t>cepstrum</a:t>
            </a:r>
            <a:r>
              <a:rPr lang="en-US" altLang="zh-CN" dirty="0"/>
              <a:t> coefficients</a:t>
            </a:r>
            <a:endParaRPr lang="en-US" dirty="0"/>
          </a:p>
        </p:txBody>
      </p:sp>
      <p:pic>
        <p:nvPicPr>
          <p:cNvPr id="7" name="内容占位符 6"/>
          <p:cNvPicPr>
            <a:picLocks noGrp="1" noChangeAspect="1"/>
          </p:cNvPicPr>
          <p:nvPr>
            <p:ph idx="1"/>
          </p:nvPr>
        </p:nvPicPr>
        <p:blipFill rotWithShape="1">
          <a:blip r:embed="rId2">
            <a:extLst>
              <a:ext uri="{28A0092B-C50C-407E-A947-70E740481C1C}">
                <a14:useLocalDpi xmlns:a14="http://schemas.microsoft.com/office/drawing/2010/main" val="0"/>
              </a:ext>
            </a:extLst>
          </a:blip>
          <a:srcRect b="886"/>
          <a:stretch/>
        </p:blipFill>
        <p:spPr>
          <a:xfrm>
            <a:off x="1262238" y="839321"/>
            <a:ext cx="6020306" cy="5512370"/>
          </a:xfrm>
        </p:spPr>
      </p:pic>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26</a:t>
            </a:fld>
            <a:endParaRPr lang="en-US" altLang="zh-TW"/>
          </a:p>
        </p:txBody>
      </p:sp>
    </p:spTree>
    <p:extLst>
      <p:ext uri="{BB962C8B-B14F-4D97-AF65-F5344CB8AC3E}">
        <p14:creationId xmlns:p14="http://schemas.microsoft.com/office/powerpoint/2010/main" val="26948087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lstStyle/>
          <a:p>
            <a:r>
              <a:rPr lang="en-US" dirty="0" smtClean="0">
                <a:solidFill>
                  <a:schemeClr val="bg1">
                    <a:lumMod val="65000"/>
                  </a:schemeClr>
                </a:solidFill>
              </a:rPr>
              <a:t>Introduction</a:t>
            </a:r>
          </a:p>
          <a:p>
            <a:r>
              <a:rPr lang="en-US" dirty="0" smtClean="0">
                <a:solidFill>
                  <a:schemeClr val="bg1">
                    <a:lumMod val="65000"/>
                  </a:schemeClr>
                </a:solidFill>
              </a:rPr>
              <a:t>Speech recognition based on HMM</a:t>
            </a:r>
          </a:p>
          <a:p>
            <a:pPr lvl="1"/>
            <a:r>
              <a:rPr lang="en-US" altLang="zh-CN" dirty="0" smtClean="0">
                <a:solidFill>
                  <a:schemeClr val="bg1">
                    <a:lumMod val="65000"/>
                  </a:schemeClr>
                </a:solidFill>
              </a:rPr>
              <a:t>Acoustic processing</a:t>
            </a:r>
            <a:r>
              <a:rPr lang="en-US" dirty="0" smtClean="0">
                <a:solidFill>
                  <a:schemeClr val="bg1">
                    <a:lumMod val="65000"/>
                  </a:schemeClr>
                </a:solidFill>
              </a:rPr>
              <a:t> </a:t>
            </a:r>
          </a:p>
          <a:p>
            <a:pPr lvl="1"/>
            <a:r>
              <a:rPr lang="en-US" dirty="0" smtClean="0"/>
              <a:t>Acoustic modeling: Hidden Markov Model</a:t>
            </a:r>
          </a:p>
          <a:p>
            <a:pPr lvl="1"/>
            <a:r>
              <a:rPr lang="en-US" dirty="0" smtClean="0"/>
              <a:t>Language modeling</a:t>
            </a:r>
          </a:p>
          <a:p>
            <a:pPr lvl="1"/>
            <a:r>
              <a:rPr lang="en-US" dirty="0" smtClean="0"/>
              <a:t>Statistical approach</a:t>
            </a:r>
          </a:p>
          <a:p>
            <a:r>
              <a:rPr lang="en-US" dirty="0" smtClean="0"/>
              <a:t>Speech recognition based on DBN</a:t>
            </a:r>
          </a:p>
          <a:p>
            <a:pPr lvl="1"/>
            <a:r>
              <a:rPr lang="en-US" altLang="zh-CN" dirty="0" smtClean="0"/>
              <a:t>Deep belief network</a:t>
            </a:r>
            <a:endParaRPr lang="en-US" dirty="0" smtClean="0"/>
          </a:p>
          <a:p>
            <a:pPr lvl="1"/>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27</a:t>
            </a:fld>
            <a:endParaRPr lang="en-US" altLang="zh-TW"/>
          </a:p>
        </p:txBody>
      </p:sp>
    </p:spTree>
    <p:extLst>
      <p:ext uri="{BB962C8B-B14F-4D97-AF65-F5344CB8AC3E}">
        <p14:creationId xmlns:p14="http://schemas.microsoft.com/office/powerpoint/2010/main" val="40043594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Acoustic modeling: Hidden Markov Model</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altLang="zh-CN" dirty="0" smtClean="0"/>
                  <a:t>Acoustic models, </a:t>
                </a:r>
                <a14:m>
                  <m:oMath xmlns:m="http://schemas.openxmlformats.org/officeDocument/2006/math">
                    <m:r>
                      <a:rPr lang="en-US" altLang="zh-CN" b="0" i="1" smtClean="0">
                        <a:latin typeface="Cambria Math" panose="02040503050406030204" pitchFamily="18" charset="0"/>
                      </a:rPr>
                      <m:t>𝑃</m:t>
                    </m:r>
                    <m:r>
                      <a:rPr lang="en-US" altLang="zh-CN" b="0" i="1" smtClean="0">
                        <a:latin typeface="Cambria Math" panose="02040503050406030204" pitchFamily="18" charset="0"/>
                      </a:rPr>
                      <m:t>(</m:t>
                    </m:r>
                    <m:r>
                      <a:rPr lang="en-US" altLang="zh-CN" b="0" i="1" smtClean="0">
                        <a:latin typeface="Cambria Math" panose="02040503050406030204" pitchFamily="18" charset="0"/>
                      </a:rPr>
                      <m:t>𝑂</m:t>
                    </m:r>
                    <m:r>
                      <a:rPr lang="en-US" altLang="zh-CN" b="0" i="1" smtClean="0">
                        <a:latin typeface="Cambria Math" panose="02040503050406030204" pitchFamily="18" charset="0"/>
                      </a:rPr>
                      <m:t>|</m:t>
                    </m:r>
                    <m:r>
                      <a:rPr lang="en-US" altLang="zh-CN" b="0" i="1" smtClean="0">
                        <a:latin typeface="Cambria Math" panose="02040503050406030204" pitchFamily="18" charset="0"/>
                      </a:rPr>
                      <m:t>𝑊</m:t>
                    </m:r>
                    <m:r>
                      <a:rPr lang="en-US" altLang="zh-CN" b="0" i="1" smtClean="0">
                        <a:latin typeface="Cambria Math" panose="02040503050406030204" pitchFamily="18" charset="0"/>
                      </a:rPr>
                      <m:t>)</m:t>
                    </m:r>
                  </m:oMath>
                </a14:m>
                <a:r>
                  <a:rPr lang="en-US" altLang="zh-CN" dirty="0" smtClean="0"/>
                  <a:t>, are used to compute the probability of observing the acoustic evidence </a:t>
                </a:r>
                <a:r>
                  <a:rPr lang="en-US" altLang="zh-CN" i="1" dirty="0" smtClean="0">
                    <a:latin typeface="Times New Roman" panose="02020603050405020304" pitchFamily="18" charset="0"/>
                    <a:cs typeface="Times New Roman" panose="02020603050405020304" pitchFamily="18" charset="0"/>
                  </a:rPr>
                  <a:t>O</a:t>
                </a:r>
                <a:r>
                  <a:rPr lang="en-US" altLang="zh-CN" dirty="0" smtClean="0"/>
                  <a:t> when the speaker utters </a:t>
                </a:r>
                <a:r>
                  <a:rPr lang="en-US" altLang="zh-CN" i="1" dirty="0" smtClean="0">
                    <a:latin typeface="Times New Roman" panose="02020603050405020304" pitchFamily="18" charset="0"/>
                    <a:cs typeface="Times New Roman" panose="02020603050405020304" pitchFamily="18" charset="0"/>
                  </a:rPr>
                  <a:t>W</a:t>
                </a:r>
                <a:r>
                  <a:rPr lang="en-US" altLang="zh-CN" dirty="0" smtClean="0"/>
                  <a:t>.</a:t>
                </a:r>
              </a:p>
              <a:p>
                <a:r>
                  <a:rPr lang="en-US" dirty="0" smtClean="0"/>
                  <a:t>The variability in the speech signal due to factors like environment, pronunciation, phonetic context, physiological characteristics of the speaker make the estimation a very complex task.</a:t>
                </a:r>
              </a:p>
              <a:p>
                <a:r>
                  <a:rPr lang="en-US" dirty="0" smtClean="0"/>
                  <a:t>The most effective acoustic modeling is based on a structure referred to as Hidden Markov Models (HMM).</a:t>
                </a: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672"/>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28</a:t>
            </a:fld>
            <a:endParaRPr lang="en-US" altLang="zh-TW"/>
          </a:p>
        </p:txBody>
      </p:sp>
    </p:spTree>
    <p:extLst>
      <p:ext uri="{BB962C8B-B14F-4D97-AF65-F5344CB8AC3E}">
        <p14:creationId xmlns:p14="http://schemas.microsoft.com/office/powerpoint/2010/main" val="17598013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HMM</a:t>
            </a:r>
            <a:endParaRPr lang="en-US" dirty="0"/>
          </a:p>
        </p:txBody>
      </p:sp>
      <p:sp>
        <p:nvSpPr>
          <p:cNvPr id="3" name="内容占位符 2"/>
          <p:cNvSpPr>
            <a:spLocks noGrp="1"/>
          </p:cNvSpPr>
          <p:nvPr>
            <p:ph idx="1"/>
          </p:nvPr>
        </p:nvSpPr>
        <p:spPr>
          <a:xfrm>
            <a:off x="587829" y="856989"/>
            <a:ext cx="5617028" cy="5444238"/>
          </a:xfrm>
        </p:spPr>
        <p:txBody>
          <a:bodyPr>
            <a:noAutofit/>
          </a:bodyPr>
          <a:lstStyle/>
          <a:p>
            <a:r>
              <a:rPr lang="en-US" altLang="en-US" dirty="0"/>
              <a:t>Example: The dishonest </a:t>
            </a:r>
            <a:r>
              <a:rPr lang="en-US" altLang="en-US" dirty="0" smtClean="0"/>
              <a:t>casino</a:t>
            </a:r>
          </a:p>
          <a:p>
            <a:r>
              <a:rPr lang="en-US" altLang="en-US" dirty="0"/>
              <a:t>A casino has two dice:</a:t>
            </a:r>
          </a:p>
          <a:p>
            <a:pPr lvl="1"/>
            <a:r>
              <a:rPr lang="en-US" altLang="en-US" dirty="0">
                <a:solidFill>
                  <a:srgbClr val="0070C0"/>
                </a:solidFill>
              </a:rPr>
              <a:t>Fair die</a:t>
            </a:r>
          </a:p>
          <a:p>
            <a:pPr marL="200025" lvl="1" indent="338138">
              <a:buNone/>
            </a:pPr>
            <a:r>
              <a:rPr lang="en-US" altLang="en-US" dirty="0" smtClean="0">
                <a:solidFill>
                  <a:srgbClr val="0070C0"/>
                </a:solidFill>
              </a:rPr>
              <a:t>P(1</a:t>
            </a:r>
            <a:r>
              <a:rPr lang="en-US" altLang="en-US" dirty="0">
                <a:solidFill>
                  <a:srgbClr val="0070C0"/>
                </a:solidFill>
              </a:rPr>
              <a:t>) = P(2) = P(3) = P(4) = P(5) = P(6) = 1/6</a:t>
            </a:r>
          </a:p>
          <a:p>
            <a:pPr lvl="1"/>
            <a:r>
              <a:rPr lang="en-US" altLang="en-US" dirty="0">
                <a:solidFill>
                  <a:srgbClr val="FF0000"/>
                </a:solidFill>
              </a:rPr>
              <a:t>Loaded die</a:t>
            </a:r>
          </a:p>
          <a:p>
            <a:pPr marL="200025" lvl="1" indent="338138">
              <a:buNone/>
            </a:pPr>
            <a:r>
              <a:rPr lang="en-US" altLang="en-US" dirty="0">
                <a:solidFill>
                  <a:srgbClr val="FF0000"/>
                </a:solidFill>
              </a:rPr>
              <a:t>P(1) = P(2) = P(3) = P(4) = P(5) = 1/10</a:t>
            </a:r>
          </a:p>
          <a:p>
            <a:pPr marL="200025" lvl="1" indent="338138">
              <a:buNone/>
            </a:pPr>
            <a:r>
              <a:rPr lang="en-US" altLang="en-US" dirty="0">
                <a:solidFill>
                  <a:srgbClr val="FF0000"/>
                </a:solidFill>
              </a:rPr>
              <a:t>P(6) = 1/2</a:t>
            </a:r>
          </a:p>
          <a:p>
            <a:r>
              <a:rPr lang="en-US" altLang="en-US" dirty="0"/>
              <a:t>Casino player switches between fair and loaded die with probability 1/20 at each </a:t>
            </a:r>
            <a:r>
              <a:rPr lang="en-US" altLang="en-US" dirty="0" smtClean="0"/>
              <a:t>turn</a:t>
            </a:r>
            <a:endParaRPr lang="en-US" alt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29</a:t>
            </a:fld>
            <a:endParaRPr lang="en-US" altLang="zh-TW"/>
          </a:p>
        </p:txBody>
      </p:sp>
      <p:pic>
        <p:nvPicPr>
          <p:cNvPr id="9" name="Picture 4" descr="two d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955391"/>
            <a:ext cx="243840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casino play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096000" y="2479391"/>
            <a:ext cx="3048000" cy="3810000"/>
          </a:xfrm>
          <a:prstGeom prst="rect">
            <a:avLst/>
          </a:prstGeom>
        </p:spPr>
      </p:pic>
    </p:spTree>
    <p:extLst>
      <p:ext uri="{BB962C8B-B14F-4D97-AF65-F5344CB8AC3E}">
        <p14:creationId xmlns:p14="http://schemas.microsoft.com/office/powerpoint/2010/main" val="3302709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a:t>What is speech recognition</a:t>
            </a:r>
            <a:r>
              <a:rPr lang="en-US" dirty="0" smtClean="0"/>
              <a:t>?</a:t>
            </a:r>
            <a:endParaRPr lang="en-US" dirty="0"/>
          </a:p>
        </p:txBody>
      </p:sp>
      <p:sp>
        <p:nvSpPr>
          <p:cNvPr id="3" name="内容占位符 2"/>
          <p:cNvSpPr>
            <a:spLocks noGrp="1"/>
          </p:cNvSpPr>
          <p:nvPr>
            <p:ph idx="1"/>
          </p:nvPr>
        </p:nvSpPr>
        <p:spPr/>
        <p:txBody>
          <a:bodyPr/>
          <a:lstStyle/>
          <a:p>
            <a:r>
              <a:rPr lang="en-US" dirty="0"/>
              <a:t>Automatic speech recognition(ASR) is the process by which a computer maps an acoustic speech signal to text</a:t>
            </a:r>
            <a:r>
              <a:rPr lang="en-US" dirty="0" smtClean="0"/>
              <a:t>.</a:t>
            </a:r>
          </a:p>
          <a:p>
            <a:r>
              <a:rPr lang="en-US" dirty="0" smtClean="0"/>
              <a:t>Challenges for researchers</a:t>
            </a:r>
          </a:p>
          <a:p>
            <a:pPr lvl="1"/>
            <a:r>
              <a:rPr lang="en-US" dirty="0" smtClean="0"/>
              <a:t>Linguistic factor</a:t>
            </a:r>
          </a:p>
          <a:p>
            <a:pPr lvl="1"/>
            <a:r>
              <a:rPr lang="en-US" dirty="0" smtClean="0"/>
              <a:t>Physiologic factor</a:t>
            </a:r>
          </a:p>
          <a:p>
            <a:pPr lvl="1"/>
            <a:r>
              <a:rPr lang="en-US" dirty="0" smtClean="0"/>
              <a:t>Environmental factor</a:t>
            </a:r>
            <a:endParaRPr lang="en-US" dirty="0"/>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3</a:t>
            </a:fld>
            <a:endParaRPr lang="en-US" altLang="zh-TW"/>
          </a:p>
        </p:txBody>
      </p:sp>
    </p:spTree>
    <p:extLst>
      <p:ext uri="{BB962C8B-B14F-4D97-AF65-F5344CB8AC3E}">
        <p14:creationId xmlns:p14="http://schemas.microsoft.com/office/powerpoint/2010/main" val="13434792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HMM</a:t>
            </a:r>
            <a:endParaRPr lang="en-US" dirty="0"/>
          </a:p>
        </p:txBody>
      </p:sp>
      <p:sp>
        <p:nvSpPr>
          <p:cNvPr id="3" name="内容占位符 2"/>
          <p:cNvSpPr>
            <a:spLocks noGrp="1"/>
          </p:cNvSpPr>
          <p:nvPr>
            <p:ph idx="1"/>
          </p:nvPr>
        </p:nvSpPr>
        <p:spPr/>
        <p:txBody>
          <a:bodyPr/>
          <a:lstStyle/>
          <a:p>
            <a:r>
              <a:rPr lang="en-US" dirty="0"/>
              <a:t>Game</a:t>
            </a:r>
          </a:p>
          <a:p>
            <a:pPr lvl="1"/>
            <a:r>
              <a:rPr lang="en-US" dirty="0"/>
              <a:t>You bet $1</a:t>
            </a:r>
          </a:p>
          <a:p>
            <a:pPr lvl="1"/>
            <a:r>
              <a:rPr lang="en-US" dirty="0"/>
              <a:t>You roll (always with a fair die)</a:t>
            </a:r>
          </a:p>
          <a:p>
            <a:pPr lvl="1"/>
            <a:r>
              <a:rPr lang="en-US" dirty="0"/>
              <a:t>Casino player rolls (maybe with fair die, maybe with loaded die)</a:t>
            </a:r>
          </a:p>
          <a:p>
            <a:pPr lvl="1"/>
            <a:r>
              <a:rPr lang="en-US" dirty="0"/>
              <a:t>Highest number wins $2</a:t>
            </a:r>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30</a:t>
            </a:fld>
            <a:endParaRPr lang="en-US" altLang="zh-TW"/>
          </a:p>
        </p:txBody>
      </p:sp>
    </p:spTree>
    <p:extLst>
      <p:ext uri="{BB962C8B-B14F-4D97-AF65-F5344CB8AC3E}">
        <p14:creationId xmlns:p14="http://schemas.microsoft.com/office/powerpoint/2010/main" val="4842884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en-US" b="1" dirty="0">
                <a:solidFill>
                  <a:srgbClr val="FF0000"/>
                </a:solidFill>
              </a:rPr>
              <a:t>GIVEN</a:t>
            </a:r>
          </a:p>
          <a:p>
            <a:r>
              <a:rPr lang="en-US" altLang="en-US" dirty="0"/>
              <a:t>A sequence of rolls by the casino </a:t>
            </a:r>
            <a:r>
              <a:rPr lang="en-US" altLang="en-US" dirty="0" smtClean="0"/>
              <a:t>player</a:t>
            </a:r>
          </a:p>
          <a:p>
            <a:endParaRPr lang="en-US" altLang="en-US" dirty="0"/>
          </a:p>
          <a:p>
            <a:endParaRPr lang="en-US" altLang="en-US" dirty="0" smtClean="0"/>
          </a:p>
          <a:p>
            <a:endParaRPr lang="en-US" altLang="en-US" dirty="0"/>
          </a:p>
          <a:p>
            <a:r>
              <a:rPr lang="en-US" altLang="en-US" b="1" dirty="0">
                <a:solidFill>
                  <a:srgbClr val="FF0000"/>
                </a:solidFill>
              </a:rPr>
              <a:t>QUESTION</a:t>
            </a:r>
          </a:p>
          <a:p>
            <a:r>
              <a:rPr lang="en-US" altLang="en-US" dirty="0" smtClean="0"/>
              <a:t>What </a:t>
            </a:r>
            <a:r>
              <a:rPr lang="en-US" altLang="en-US" dirty="0"/>
              <a:t>portion of the sequence was generated with the fair die, and what portion with the loaded die?</a:t>
            </a:r>
          </a:p>
          <a:p>
            <a:endParaRPr lang="en-US" altLang="en-US" dirty="0"/>
          </a:p>
          <a:p>
            <a:r>
              <a:rPr lang="en-US" altLang="en-US" dirty="0"/>
              <a:t>This is the </a:t>
            </a:r>
            <a:r>
              <a:rPr lang="en-US" altLang="en-US" b="1" dirty="0">
                <a:solidFill>
                  <a:srgbClr val="FF0000"/>
                </a:solidFill>
              </a:rPr>
              <a:t>DECODING</a:t>
            </a:r>
            <a:r>
              <a:rPr lang="en-US" altLang="en-US" dirty="0"/>
              <a:t> question in HMMs</a:t>
            </a:r>
          </a:p>
          <a:p>
            <a:endParaRPr lang="en-US" altLang="en-US" dirty="0" smtClean="0"/>
          </a:p>
          <a:p>
            <a:endParaRPr lang="en-US" dirty="0"/>
          </a:p>
        </p:txBody>
      </p:sp>
      <p:sp>
        <p:nvSpPr>
          <p:cNvPr id="8" name="Rectangle 5"/>
          <p:cNvSpPr>
            <a:spLocks noChangeArrowheads="1"/>
          </p:cNvSpPr>
          <p:nvPr/>
        </p:nvSpPr>
        <p:spPr bwMode="auto">
          <a:xfrm>
            <a:off x="2911475" y="2227263"/>
            <a:ext cx="2817814" cy="342900"/>
          </a:xfrm>
          <a:prstGeom prst="rect">
            <a:avLst/>
          </a:prstGeom>
          <a:solidFill>
            <a:schemeClr val="accent1">
              <a:lumMod val="20000"/>
              <a:lumOff val="80000"/>
            </a:schemeClr>
          </a:solidFill>
          <a:ln w="12700">
            <a:solidFill>
              <a:srgbClr val="FF66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 name="矩形 14"/>
          <p:cNvSpPr/>
          <p:nvPr/>
        </p:nvSpPr>
        <p:spPr>
          <a:xfrm>
            <a:off x="457200" y="2227263"/>
            <a:ext cx="8686800" cy="338554"/>
          </a:xfrm>
          <a:prstGeom prst="rect">
            <a:avLst/>
          </a:prstGeom>
        </p:spPr>
        <p:txBody>
          <a:bodyPr wrap="square">
            <a:spAutoFit/>
          </a:bodyPr>
          <a:lstStyle/>
          <a:p>
            <a:pPr marL="342900" lvl="0" indent="-342900" fontAlgn="base">
              <a:spcBef>
                <a:spcPct val="20000"/>
              </a:spcBef>
              <a:spcAft>
                <a:spcPct val="0"/>
              </a:spcAft>
              <a:buClr>
                <a:srgbClr val="006699"/>
              </a:buClr>
            </a:pPr>
            <a:r>
              <a:rPr lang="en-US" altLang="en-US" sz="1600" b="1" kern="0" dirty="0">
                <a:solidFill>
                  <a:srgbClr val="333399"/>
                </a:solidFill>
                <a:latin typeface="Arial"/>
              </a:rPr>
              <a:t>124552</a:t>
            </a:r>
            <a:r>
              <a:rPr lang="en-US" altLang="en-US" sz="1600" b="1" kern="0" dirty="0">
                <a:solidFill>
                  <a:srgbClr val="FF0000"/>
                </a:solidFill>
                <a:latin typeface="Arial"/>
              </a:rPr>
              <a:t>6</a:t>
            </a:r>
            <a:r>
              <a:rPr lang="en-US" altLang="en-US" sz="1600" b="1" kern="0" dirty="0">
                <a:solidFill>
                  <a:srgbClr val="333399"/>
                </a:solidFill>
                <a:latin typeface="Arial"/>
              </a:rPr>
              <a:t>4</a:t>
            </a:r>
            <a:r>
              <a:rPr lang="en-US" altLang="en-US" sz="1600" b="1" kern="0" dirty="0">
                <a:solidFill>
                  <a:srgbClr val="FF0000"/>
                </a:solidFill>
                <a:latin typeface="Arial"/>
              </a:rPr>
              <a:t>6</a:t>
            </a:r>
            <a:r>
              <a:rPr lang="en-US" altLang="en-US" sz="1600" b="1" kern="0" dirty="0">
                <a:solidFill>
                  <a:srgbClr val="333399"/>
                </a:solidFill>
                <a:latin typeface="Arial"/>
              </a:rPr>
              <a:t>214</a:t>
            </a:r>
            <a:r>
              <a:rPr lang="en-US" altLang="en-US" sz="1600" b="1" kern="0" dirty="0">
                <a:solidFill>
                  <a:srgbClr val="FF0000"/>
                </a:solidFill>
                <a:latin typeface="Arial"/>
              </a:rPr>
              <a:t>6</a:t>
            </a:r>
            <a:r>
              <a:rPr lang="en-US" altLang="en-US" sz="1600" b="1" kern="0" dirty="0">
                <a:solidFill>
                  <a:srgbClr val="333399"/>
                </a:solidFill>
                <a:latin typeface="Arial"/>
              </a:rPr>
              <a:t>14</a:t>
            </a:r>
            <a:r>
              <a:rPr lang="en-US" altLang="en-US" sz="1600" b="1" kern="0" dirty="0">
                <a:solidFill>
                  <a:srgbClr val="FF0000"/>
                </a:solidFill>
                <a:latin typeface="Arial"/>
              </a:rPr>
              <a:t>6</a:t>
            </a:r>
            <a:r>
              <a:rPr lang="en-US" altLang="en-US" sz="1600" b="1" kern="0" dirty="0">
                <a:solidFill>
                  <a:srgbClr val="333399"/>
                </a:solidFill>
                <a:latin typeface="Arial"/>
              </a:rPr>
              <a:t>13</a:t>
            </a:r>
            <a:r>
              <a:rPr lang="en-US" altLang="en-US" sz="1600" b="1" kern="0" dirty="0">
                <a:solidFill>
                  <a:srgbClr val="FF0000"/>
                </a:solidFill>
                <a:latin typeface="Arial"/>
              </a:rPr>
              <a:t>6</a:t>
            </a:r>
            <a:r>
              <a:rPr lang="en-US" altLang="en-US" sz="1600" b="1" kern="0" dirty="0">
                <a:solidFill>
                  <a:srgbClr val="333399"/>
                </a:solidFill>
                <a:latin typeface="Arial"/>
              </a:rPr>
              <a:t>13</a:t>
            </a:r>
            <a:r>
              <a:rPr lang="en-US" altLang="en-US" sz="1600" b="1" kern="0" dirty="0">
                <a:solidFill>
                  <a:srgbClr val="FF0000"/>
                </a:solidFill>
                <a:latin typeface="Arial"/>
              </a:rPr>
              <a:t>666</a:t>
            </a:r>
            <a:r>
              <a:rPr lang="en-US" altLang="en-US" sz="1600" b="1" kern="0" dirty="0">
                <a:solidFill>
                  <a:srgbClr val="333399"/>
                </a:solidFill>
                <a:latin typeface="Arial"/>
              </a:rPr>
              <a:t>1</a:t>
            </a:r>
            <a:r>
              <a:rPr lang="en-US" altLang="en-US" sz="1600" b="1" kern="0" dirty="0">
                <a:solidFill>
                  <a:srgbClr val="FF0000"/>
                </a:solidFill>
                <a:latin typeface="Arial"/>
              </a:rPr>
              <a:t>66</a:t>
            </a:r>
            <a:r>
              <a:rPr lang="en-US" altLang="en-US" sz="1600" b="1" kern="0" dirty="0">
                <a:solidFill>
                  <a:srgbClr val="333399"/>
                </a:solidFill>
                <a:latin typeface="Arial"/>
              </a:rPr>
              <a:t>4</a:t>
            </a:r>
            <a:r>
              <a:rPr lang="en-US" altLang="en-US" sz="1600" b="1" kern="0" dirty="0">
                <a:solidFill>
                  <a:srgbClr val="FF0000"/>
                </a:solidFill>
                <a:latin typeface="Arial"/>
              </a:rPr>
              <a:t>66</a:t>
            </a:r>
            <a:r>
              <a:rPr lang="en-US" altLang="en-US" sz="1600" b="1" kern="0" dirty="0">
                <a:solidFill>
                  <a:srgbClr val="333399"/>
                </a:solidFill>
                <a:latin typeface="Arial"/>
              </a:rPr>
              <a:t>1</a:t>
            </a:r>
            <a:r>
              <a:rPr lang="en-US" altLang="en-US" sz="1600" b="1" kern="0" dirty="0">
                <a:solidFill>
                  <a:srgbClr val="FF0000"/>
                </a:solidFill>
                <a:latin typeface="Arial"/>
              </a:rPr>
              <a:t>6</a:t>
            </a:r>
            <a:r>
              <a:rPr lang="en-US" altLang="en-US" sz="1600" b="1" kern="0" dirty="0">
                <a:solidFill>
                  <a:srgbClr val="333399"/>
                </a:solidFill>
                <a:latin typeface="Arial"/>
              </a:rPr>
              <a:t>3</a:t>
            </a:r>
            <a:r>
              <a:rPr lang="en-US" altLang="en-US" sz="1600" b="1" kern="0" dirty="0">
                <a:solidFill>
                  <a:srgbClr val="FF0000"/>
                </a:solidFill>
                <a:latin typeface="Arial"/>
              </a:rPr>
              <a:t>66</a:t>
            </a:r>
            <a:r>
              <a:rPr lang="en-US" altLang="en-US" sz="1600" b="1" kern="0" dirty="0">
                <a:solidFill>
                  <a:srgbClr val="333399"/>
                </a:solidFill>
                <a:latin typeface="Arial"/>
              </a:rPr>
              <a:t>1</a:t>
            </a:r>
            <a:r>
              <a:rPr lang="en-US" altLang="en-US" sz="1600" b="1" kern="0" dirty="0">
                <a:solidFill>
                  <a:srgbClr val="FF0000"/>
                </a:solidFill>
                <a:latin typeface="Arial"/>
              </a:rPr>
              <a:t>6</a:t>
            </a:r>
            <a:r>
              <a:rPr lang="en-US" altLang="en-US" sz="1600" b="1" kern="0" dirty="0">
                <a:solidFill>
                  <a:srgbClr val="333399"/>
                </a:solidFill>
                <a:latin typeface="Arial"/>
              </a:rPr>
              <a:t>3</a:t>
            </a:r>
            <a:r>
              <a:rPr lang="en-US" altLang="en-US" sz="1600" b="1" kern="0" dirty="0">
                <a:solidFill>
                  <a:srgbClr val="FF0000"/>
                </a:solidFill>
                <a:latin typeface="Arial"/>
              </a:rPr>
              <a:t>66</a:t>
            </a:r>
            <a:r>
              <a:rPr lang="en-US" altLang="en-US" sz="1600" b="1" kern="0" dirty="0">
                <a:solidFill>
                  <a:srgbClr val="333399"/>
                </a:solidFill>
                <a:latin typeface="Arial"/>
              </a:rPr>
              <a:t>1</a:t>
            </a:r>
            <a:r>
              <a:rPr lang="en-US" altLang="en-US" sz="1600" b="1" kern="0" dirty="0">
                <a:solidFill>
                  <a:srgbClr val="FF0000"/>
                </a:solidFill>
                <a:latin typeface="Arial"/>
              </a:rPr>
              <a:t>6</a:t>
            </a:r>
            <a:r>
              <a:rPr lang="en-US" altLang="en-US" sz="1600" b="1" kern="0" dirty="0">
                <a:solidFill>
                  <a:srgbClr val="333399"/>
                </a:solidFill>
                <a:latin typeface="Arial"/>
              </a:rPr>
              <a:t>3</a:t>
            </a:r>
            <a:r>
              <a:rPr lang="en-US" altLang="en-US" sz="1600" b="1" kern="0" dirty="0">
                <a:solidFill>
                  <a:srgbClr val="FF0000"/>
                </a:solidFill>
                <a:latin typeface="Arial"/>
              </a:rPr>
              <a:t>6</a:t>
            </a:r>
            <a:r>
              <a:rPr lang="en-US" altLang="en-US" sz="1600" b="1" kern="0" dirty="0">
                <a:solidFill>
                  <a:srgbClr val="333399"/>
                </a:solidFill>
                <a:latin typeface="Arial"/>
              </a:rPr>
              <a:t>1</a:t>
            </a:r>
            <a:r>
              <a:rPr lang="en-US" altLang="en-US" sz="1600" b="1" kern="0" dirty="0">
                <a:solidFill>
                  <a:srgbClr val="FF0000"/>
                </a:solidFill>
                <a:latin typeface="Arial"/>
              </a:rPr>
              <a:t>6</a:t>
            </a:r>
            <a:r>
              <a:rPr lang="en-US" altLang="en-US" sz="1600" b="1" kern="0" dirty="0">
                <a:solidFill>
                  <a:srgbClr val="333399"/>
                </a:solidFill>
                <a:latin typeface="Arial"/>
              </a:rPr>
              <a:t>515</a:t>
            </a:r>
            <a:r>
              <a:rPr lang="en-US" altLang="en-US" sz="1600" b="1" kern="0" dirty="0">
                <a:solidFill>
                  <a:srgbClr val="FF0000"/>
                </a:solidFill>
                <a:latin typeface="Arial"/>
              </a:rPr>
              <a:t>6</a:t>
            </a:r>
            <a:r>
              <a:rPr lang="en-US" altLang="en-US" sz="1600" b="1" kern="0" dirty="0">
                <a:solidFill>
                  <a:srgbClr val="333399"/>
                </a:solidFill>
                <a:latin typeface="Arial"/>
              </a:rPr>
              <a:t>1511514</a:t>
            </a:r>
            <a:r>
              <a:rPr lang="en-US" altLang="en-US" sz="1600" b="1" kern="0" dirty="0">
                <a:solidFill>
                  <a:srgbClr val="FF0000"/>
                </a:solidFill>
                <a:latin typeface="Arial"/>
              </a:rPr>
              <a:t>6</a:t>
            </a:r>
            <a:r>
              <a:rPr lang="en-US" altLang="en-US" sz="1600" b="1" kern="0" dirty="0">
                <a:solidFill>
                  <a:srgbClr val="333399"/>
                </a:solidFill>
                <a:latin typeface="Arial"/>
              </a:rPr>
              <a:t>1235</a:t>
            </a:r>
            <a:r>
              <a:rPr lang="en-US" altLang="en-US" sz="1600" b="1" kern="0" dirty="0">
                <a:solidFill>
                  <a:srgbClr val="FF0000"/>
                </a:solidFill>
                <a:latin typeface="Arial"/>
              </a:rPr>
              <a:t>6</a:t>
            </a:r>
            <a:r>
              <a:rPr lang="en-US" altLang="en-US" sz="1600" b="1" kern="0" dirty="0">
                <a:solidFill>
                  <a:srgbClr val="333399"/>
                </a:solidFill>
                <a:latin typeface="Arial"/>
              </a:rPr>
              <a:t>2344</a:t>
            </a:r>
          </a:p>
        </p:txBody>
      </p:sp>
      <p:sp>
        <p:nvSpPr>
          <p:cNvPr id="2" name="标题 1"/>
          <p:cNvSpPr>
            <a:spLocks noGrp="1"/>
          </p:cNvSpPr>
          <p:nvPr>
            <p:ph type="title"/>
          </p:nvPr>
        </p:nvSpPr>
        <p:spPr/>
        <p:txBody>
          <a:bodyPr/>
          <a:lstStyle/>
          <a:p>
            <a:r>
              <a:rPr lang="en-US" altLang="en-US" dirty="0"/>
              <a:t>Question # 1 – Decoding</a:t>
            </a:r>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31</a:t>
            </a:fld>
            <a:endParaRPr lang="en-US" altLang="zh-TW"/>
          </a:p>
        </p:txBody>
      </p:sp>
      <p:sp>
        <p:nvSpPr>
          <p:cNvPr id="7" name="Rectangle 4"/>
          <p:cNvSpPr>
            <a:spLocks noChangeArrowheads="1"/>
          </p:cNvSpPr>
          <p:nvPr/>
        </p:nvSpPr>
        <p:spPr bwMode="auto">
          <a:xfrm>
            <a:off x="552450" y="2227263"/>
            <a:ext cx="2359025" cy="342900"/>
          </a:xfrm>
          <a:prstGeom prst="rect">
            <a:avLst/>
          </a:prstGeom>
          <a:noFill/>
          <a:ln w="12700">
            <a:solidFill>
              <a:srgbClr val="00808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 name="Rectangle 6"/>
          <p:cNvSpPr>
            <a:spLocks noChangeArrowheads="1"/>
          </p:cNvSpPr>
          <p:nvPr/>
        </p:nvSpPr>
        <p:spPr bwMode="auto">
          <a:xfrm>
            <a:off x="5738813" y="2227263"/>
            <a:ext cx="2378075" cy="342900"/>
          </a:xfrm>
          <a:prstGeom prst="rect">
            <a:avLst/>
          </a:prstGeom>
          <a:noFill/>
          <a:ln w="12700">
            <a:solidFill>
              <a:srgbClr val="00808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 name="Text Box 7"/>
          <p:cNvSpPr txBox="1">
            <a:spLocks noChangeArrowheads="1"/>
          </p:cNvSpPr>
          <p:nvPr/>
        </p:nvSpPr>
        <p:spPr bwMode="auto">
          <a:xfrm>
            <a:off x="1392238" y="2678113"/>
            <a:ext cx="704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6666"/>
                </a:solidFill>
              </a:rPr>
              <a:t>FAIR</a:t>
            </a:r>
          </a:p>
        </p:txBody>
      </p:sp>
      <p:sp>
        <p:nvSpPr>
          <p:cNvPr id="11" name="Text Box 8"/>
          <p:cNvSpPr txBox="1">
            <a:spLocks noChangeArrowheads="1"/>
          </p:cNvSpPr>
          <p:nvPr/>
        </p:nvSpPr>
        <p:spPr bwMode="auto">
          <a:xfrm>
            <a:off x="3765550" y="2678113"/>
            <a:ext cx="1123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CC3300"/>
                </a:solidFill>
              </a:rPr>
              <a:t>LOADED</a:t>
            </a:r>
          </a:p>
        </p:txBody>
      </p:sp>
      <p:sp>
        <p:nvSpPr>
          <p:cNvPr id="12" name="Text Box 9"/>
          <p:cNvSpPr txBox="1">
            <a:spLocks noChangeArrowheads="1"/>
          </p:cNvSpPr>
          <p:nvPr/>
        </p:nvSpPr>
        <p:spPr bwMode="auto">
          <a:xfrm>
            <a:off x="6575425" y="2678113"/>
            <a:ext cx="704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006666"/>
                </a:solidFill>
              </a:rPr>
              <a:t>FAIR</a:t>
            </a:r>
          </a:p>
        </p:txBody>
      </p:sp>
    </p:spTree>
    <p:extLst>
      <p:ext uri="{BB962C8B-B14F-4D97-AF65-F5344CB8AC3E}">
        <p14:creationId xmlns:p14="http://schemas.microsoft.com/office/powerpoint/2010/main" val="268859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P spid="10"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Question # 2 – Evaluation</a:t>
            </a:r>
            <a:endParaRPr lang="en-US" dirty="0"/>
          </a:p>
        </p:txBody>
      </p:sp>
      <p:sp>
        <p:nvSpPr>
          <p:cNvPr id="3" name="内容占位符 2"/>
          <p:cNvSpPr>
            <a:spLocks noGrp="1"/>
          </p:cNvSpPr>
          <p:nvPr>
            <p:ph idx="1"/>
          </p:nvPr>
        </p:nvSpPr>
        <p:spPr/>
        <p:txBody>
          <a:bodyPr>
            <a:normAutofit/>
          </a:bodyPr>
          <a:lstStyle/>
          <a:p>
            <a:r>
              <a:rPr lang="en-US" b="1" dirty="0">
                <a:solidFill>
                  <a:srgbClr val="FF0000"/>
                </a:solidFill>
              </a:rPr>
              <a:t>GIVEN</a:t>
            </a:r>
          </a:p>
          <a:p>
            <a:r>
              <a:rPr lang="en-US" dirty="0" smtClean="0"/>
              <a:t>A </a:t>
            </a:r>
            <a:r>
              <a:rPr lang="en-US" dirty="0"/>
              <a:t>sequence of rolls by the casino </a:t>
            </a:r>
            <a:r>
              <a:rPr lang="en-US" dirty="0" smtClean="0"/>
              <a:t>player</a:t>
            </a:r>
          </a:p>
          <a:p>
            <a:endParaRPr lang="en-US" dirty="0"/>
          </a:p>
          <a:p>
            <a:endParaRPr lang="en-US" dirty="0" smtClean="0"/>
          </a:p>
          <a:p>
            <a:endParaRPr lang="en-US" dirty="0"/>
          </a:p>
          <a:p>
            <a:r>
              <a:rPr lang="en-US" b="1" dirty="0">
                <a:solidFill>
                  <a:srgbClr val="FF0000"/>
                </a:solidFill>
              </a:rPr>
              <a:t>QUESTION</a:t>
            </a:r>
          </a:p>
          <a:p>
            <a:r>
              <a:rPr lang="en-US" dirty="0" smtClean="0"/>
              <a:t>How </a:t>
            </a:r>
            <a:r>
              <a:rPr lang="en-US" dirty="0"/>
              <a:t>likely is this sequence, given our model of how the casino works?</a:t>
            </a:r>
          </a:p>
          <a:p>
            <a:endParaRPr lang="en-US" dirty="0"/>
          </a:p>
          <a:p>
            <a:r>
              <a:rPr lang="en-US" dirty="0"/>
              <a:t>This is the </a:t>
            </a:r>
            <a:r>
              <a:rPr lang="en-US" b="1" dirty="0">
                <a:solidFill>
                  <a:srgbClr val="FF0000"/>
                </a:solidFill>
              </a:rPr>
              <a:t>EVALUATION</a:t>
            </a:r>
            <a:r>
              <a:rPr lang="en-US" dirty="0"/>
              <a:t> problem in HMMs</a:t>
            </a:r>
          </a:p>
          <a:p>
            <a:endParaRPr lang="en-US" dirty="0" smtClean="0"/>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32</a:t>
            </a:fld>
            <a:endParaRPr lang="en-US" altLang="zh-TW"/>
          </a:p>
        </p:txBody>
      </p:sp>
      <p:sp>
        <p:nvSpPr>
          <p:cNvPr id="7" name="AutoShape 4"/>
          <p:cNvSpPr>
            <a:spLocks/>
          </p:cNvSpPr>
          <p:nvPr/>
        </p:nvSpPr>
        <p:spPr bwMode="auto">
          <a:xfrm rot="5400000">
            <a:off x="4211496" y="-1123656"/>
            <a:ext cx="244475" cy="7543800"/>
          </a:xfrm>
          <a:prstGeom prst="rightBrace">
            <a:avLst>
              <a:gd name="adj1" fmla="val 257143"/>
              <a:gd name="adj2" fmla="val 50000"/>
            </a:avLst>
          </a:prstGeom>
          <a:noFill/>
          <a:ln w="12700">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 name="Text Box 5"/>
          <p:cNvSpPr txBox="1">
            <a:spLocks noChangeArrowheads="1"/>
          </p:cNvSpPr>
          <p:nvPr/>
        </p:nvSpPr>
        <p:spPr bwMode="auto">
          <a:xfrm>
            <a:off x="3377393" y="2896149"/>
            <a:ext cx="1971675" cy="379413"/>
          </a:xfrm>
          <a:prstGeom prst="rect">
            <a:avLst/>
          </a:prstGeom>
          <a:solidFill>
            <a:srgbClr val="FFFF99"/>
          </a:solidFill>
          <a:ln w="12700">
            <a:solidFill>
              <a:schemeClr val="hlink"/>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Prob = 1.3 x 10</a:t>
            </a:r>
            <a:r>
              <a:rPr lang="en-US" altLang="en-US" baseline="30000"/>
              <a:t>-35</a:t>
            </a:r>
            <a:endParaRPr lang="en-US" altLang="en-US"/>
          </a:p>
        </p:txBody>
      </p:sp>
      <p:sp>
        <p:nvSpPr>
          <p:cNvPr id="11" name="矩形 10"/>
          <p:cNvSpPr/>
          <p:nvPr/>
        </p:nvSpPr>
        <p:spPr>
          <a:xfrm>
            <a:off x="457200" y="2227263"/>
            <a:ext cx="8686800" cy="338554"/>
          </a:xfrm>
          <a:prstGeom prst="rect">
            <a:avLst/>
          </a:prstGeom>
        </p:spPr>
        <p:txBody>
          <a:bodyPr wrap="square">
            <a:spAutoFit/>
          </a:bodyPr>
          <a:lstStyle/>
          <a:p>
            <a:pPr marL="342900" lvl="0" indent="-342900" fontAlgn="base">
              <a:spcBef>
                <a:spcPct val="20000"/>
              </a:spcBef>
              <a:spcAft>
                <a:spcPct val="0"/>
              </a:spcAft>
              <a:buClr>
                <a:srgbClr val="006699"/>
              </a:buClr>
            </a:pPr>
            <a:r>
              <a:rPr lang="en-US" altLang="en-US" sz="1600" b="1" kern="0" dirty="0">
                <a:solidFill>
                  <a:srgbClr val="333399"/>
                </a:solidFill>
                <a:latin typeface="Arial"/>
              </a:rPr>
              <a:t>124552</a:t>
            </a:r>
            <a:r>
              <a:rPr lang="en-US" altLang="en-US" sz="1600" b="1" kern="0" dirty="0">
                <a:solidFill>
                  <a:srgbClr val="FF0000"/>
                </a:solidFill>
                <a:latin typeface="Arial"/>
              </a:rPr>
              <a:t>6</a:t>
            </a:r>
            <a:r>
              <a:rPr lang="en-US" altLang="en-US" sz="1600" b="1" kern="0" dirty="0">
                <a:solidFill>
                  <a:srgbClr val="333399"/>
                </a:solidFill>
                <a:latin typeface="Arial"/>
              </a:rPr>
              <a:t>4</a:t>
            </a:r>
            <a:r>
              <a:rPr lang="en-US" altLang="en-US" sz="1600" b="1" kern="0" dirty="0">
                <a:solidFill>
                  <a:srgbClr val="FF0000"/>
                </a:solidFill>
                <a:latin typeface="Arial"/>
              </a:rPr>
              <a:t>6</a:t>
            </a:r>
            <a:r>
              <a:rPr lang="en-US" altLang="en-US" sz="1600" b="1" kern="0" dirty="0">
                <a:solidFill>
                  <a:srgbClr val="333399"/>
                </a:solidFill>
                <a:latin typeface="Arial"/>
              </a:rPr>
              <a:t>214</a:t>
            </a:r>
            <a:r>
              <a:rPr lang="en-US" altLang="en-US" sz="1600" b="1" kern="0" dirty="0">
                <a:solidFill>
                  <a:srgbClr val="FF0000"/>
                </a:solidFill>
                <a:latin typeface="Arial"/>
              </a:rPr>
              <a:t>6</a:t>
            </a:r>
            <a:r>
              <a:rPr lang="en-US" altLang="en-US" sz="1600" b="1" kern="0" dirty="0">
                <a:solidFill>
                  <a:srgbClr val="333399"/>
                </a:solidFill>
                <a:latin typeface="Arial"/>
              </a:rPr>
              <a:t>14</a:t>
            </a:r>
            <a:r>
              <a:rPr lang="en-US" altLang="en-US" sz="1600" b="1" kern="0" dirty="0">
                <a:solidFill>
                  <a:srgbClr val="FF0000"/>
                </a:solidFill>
                <a:latin typeface="Arial"/>
              </a:rPr>
              <a:t>6</a:t>
            </a:r>
            <a:r>
              <a:rPr lang="en-US" altLang="en-US" sz="1600" b="1" kern="0" dirty="0">
                <a:solidFill>
                  <a:srgbClr val="333399"/>
                </a:solidFill>
                <a:latin typeface="Arial"/>
              </a:rPr>
              <a:t>13</a:t>
            </a:r>
            <a:r>
              <a:rPr lang="en-US" altLang="en-US" sz="1600" b="1" kern="0" dirty="0">
                <a:solidFill>
                  <a:srgbClr val="FF0000"/>
                </a:solidFill>
                <a:latin typeface="Arial"/>
              </a:rPr>
              <a:t>6</a:t>
            </a:r>
            <a:r>
              <a:rPr lang="en-US" altLang="en-US" sz="1600" b="1" kern="0" dirty="0">
                <a:solidFill>
                  <a:srgbClr val="333399"/>
                </a:solidFill>
                <a:latin typeface="Arial"/>
              </a:rPr>
              <a:t>13</a:t>
            </a:r>
            <a:r>
              <a:rPr lang="en-US" altLang="en-US" sz="1600" b="1" kern="0" dirty="0">
                <a:solidFill>
                  <a:srgbClr val="FF0000"/>
                </a:solidFill>
                <a:latin typeface="Arial"/>
              </a:rPr>
              <a:t>666</a:t>
            </a:r>
            <a:r>
              <a:rPr lang="en-US" altLang="en-US" sz="1600" b="1" kern="0" dirty="0">
                <a:solidFill>
                  <a:srgbClr val="333399"/>
                </a:solidFill>
                <a:latin typeface="Arial"/>
              </a:rPr>
              <a:t>1</a:t>
            </a:r>
            <a:r>
              <a:rPr lang="en-US" altLang="en-US" sz="1600" b="1" kern="0" dirty="0">
                <a:solidFill>
                  <a:srgbClr val="FF0000"/>
                </a:solidFill>
                <a:latin typeface="Arial"/>
              </a:rPr>
              <a:t>66</a:t>
            </a:r>
            <a:r>
              <a:rPr lang="en-US" altLang="en-US" sz="1600" b="1" kern="0" dirty="0">
                <a:solidFill>
                  <a:srgbClr val="333399"/>
                </a:solidFill>
                <a:latin typeface="Arial"/>
              </a:rPr>
              <a:t>4</a:t>
            </a:r>
            <a:r>
              <a:rPr lang="en-US" altLang="en-US" sz="1600" b="1" kern="0" dirty="0">
                <a:solidFill>
                  <a:srgbClr val="FF0000"/>
                </a:solidFill>
                <a:latin typeface="Arial"/>
              </a:rPr>
              <a:t>66</a:t>
            </a:r>
            <a:r>
              <a:rPr lang="en-US" altLang="en-US" sz="1600" b="1" kern="0" dirty="0">
                <a:solidFill>
                  <a:srgbClr val="333399"/>
                </a:solidFill>
                <a:latin typeface="Arial"/>
              </a:rPr>
              <a:t>1</a:t>
            </a:r>
            <a:r>
              <a:rPr lang="en-US" altLang="en-US" sz="1600" b="1" kern="0" dirty="0">
                <a:solidFill>
                  <a:srgbClr val="FF0000"/>
                </a:solidFill>
                <a:latin typeface="Arial"/>
              </a:rPr>
              <a:t>6</a:t>
            </a:r>
            <a:r>
              <a:rPr lang="en-US" altLang="en-US" sz="1600" b="1" kern="0" dirty="0">
                <a:solidFill>
                  <a:srgbClr val="333399"/>
                </a:solidFill>
                <a:latin typeface="Arial"/>
              </a:rPr>
              <a:t>3</a:t>
            </a:r>
            <a:r>
              <a:rPr lang="en-US" altLang="en-US" sz="1600" b="1" kern="0" dirty="0">
                <a:solidFill>
                  <a:srgbClr val="FF0000"/>
                </a:solidFill>
                <a:latin typeface="Arial"/>
              </a:rPr>
              <a:t>66</a:t>
            </a:r>
            <a:r>
              <a:rPr lang="en-US" altLang="en-US" sz="1600" b="1" kern="0" dirty="0">
                <a:solidFill>
                  <a:srgbClr val="333399"/>
                </a:solidFill>
                <a:latin typeface="Arial"/>
              </a:rPr>
              <a:t>1</a:t>
            </a:r>
            <a:r>
              <a:rPr lang="en-US" altLang="en-US" sz="1600" b="1" kern="0" dirty="0">
                <a:solidFill>
                  <a:srgbClr val="FF0000"/>
                </a:solidFill>
                <a:latin typeface="Arial"/>
              </a:rPr>
              <a:t>6</a:t>
            </a:r>
            <a:r>
              <a:rPr lang="en-US" altLang="en-US" sz="1600" b="1" kern="0" dirty="0">
                <a:solidFill>
                  <a:srgbClr val="333399"/>
                </a:solidFill>
                <a:latin typeface="Arial"/>
              </a:rPr>
              <a:t>3</a:t>
            </a:r>
            <a:r>
              <a:rPr lang="en-US" altLang="en-US" sz="1600" b="1" kern="0" dirty="0">
                <a:solidFill>
                  <a:srgbClr val="FF0000"/>
                </a:solidFill>
                <a:latin typeface="Arial"/>
              </a:rPr>
              <a:t>66</a:t>
            </a:r>
            <a:r>
              <a:rPr lang="en-US" altLang="en-US" sz="1600" b="1" kern="0" dirty="0">
                <a:solidFill>
                  <a:srgbClr val="333399"/>
                </a:solidFill>
                <a:latin typeface="Arial"/>
              </a:rPr>
              <a:t>1</a:t>
            </a:r>
            <a:r>
              <a:rPr lang="en-US" altLang="en-US" sz="1600" b="1" kern="0" dirty="0">
                <a:solidFill>
                  <a:srgbClr val="FF0000"/>
                </a:solidFill>
                <a:latin typeface="Arial"/>
              </a:rPr>
              <a:t>6</a:t>
            </a:r>
            <a:r>
              <a:rPr lang="en-US" altLang="en-US" sz="1600" b="1" kern="0" dirty="0">
                <a:solidFill>
                  <a:srgbClr val="333399"/>
                </a:solidFill>
                <a:latin typeface="Arial"/>
              </a:rPr>
              <a:t>3</a:t>
            </a:r>
            <a:r>
              <a:rPr lang="en-US" altLang="en-US" sz="1600" b="1" kern="0" dirty="0">
                <a:solidFill>
                  <a:srgbClr val="FF0000"/>
                </a:solidFill>
                <a:latin typeface="Arial"/>
              </a:rPr>
              <a:t>6</a:t>
            </a:r>
            <a:r>
              <a:rPr lang="en-US" altLang="en-US" sz="1600" b="1" kern="0" dirty="0">
                <a:solidFill>
                  <a:srgbClr val="333399"/>
                </a:solidFill>
                <a:latin typeface="Arial"/>
              </a:rPr>
              <a:t>1</a:t>
            </a:r>
            <a:r>
              <a:rPr lang="en-US" altLang="en-US" sz="1600" b="1" kern="0" dirty="0">
                <a:solidFill>
                  <a:srgbClr val="FF0000"/>
                </a:solidFill>
                <a:latin typeface="Arial"/>
              </a:rPr>
              <a:t>6</a:t>
            </a:r>
            <a:r>
              <a:rPr lang="en-US" altLang="en-US" sz="1600" b="1" kern="0" dirty="0">
                <a:solidFill>
                  <a:srgbClr val="333399"/>
                </a:solidFill>
                <a:latin typeface="Arial"/>
              </a:rPr>
              <a:t>515</a:t>
            </a:r>
            <a:r>
              <a:rPr lang="en-US" altLang="en-US" sz="1600" b="1" kern="0" dirty="0">
                <a:solidFill>
                  <a:srgbClr val="FF0000"/>
                </a:solidFill>
                <a:latin typeface="Arial"/>
              </a:rPr>
              <a:t>6</a:t>
            </a:r>
            <a:r>
              <a:rPr lang="en-US" altLang="en-US" sz="1600" b="1" kern="0" dirty="0">
                <a:solidFill>
                  <a:srgbClr val="333399"/>
                </a:solidFill>
                <a:latin typeface="Arial"/>
              </a:rPr>
              <a:t>1511514</a:t>
            </a:r>
            <a:r>
              <a:rPr lang="en-US" altLang="en-US" sz="1600" b="1" kern="0" dirty="0">
                <a:solidFill>
                  <a:srgbClr val="FF0000"/>
                </a:solidFill>
                <a:latin typeface="Arial"/>
              </a:rPr>
              <a:t>6</a:t>
            </a:r>
            <a:r>
              <a:rPr lang="en-US" altLang="en-US" sz="1600" b="1" kern="0" dirty="0">
                <a:solidFill>
                  <a:srgbClr val="333399"/>
                </a:solidFill>
                <a:latin typeface="Arial"/>
              </a:rPr>
              <a:t>1235</a:t>
            </a:r>
            <a:r>
              <a:rPr lang="en-US" altLang="en-US" sz="1600" b="1" kern="0" dirty="0">
                <a:solidFill>
                  <a:srgbClr val="FF0000"/>
                </a:solidFill>
                <a:latin typeface="Arial"/>
              </a:rPr>
              <a:t>6</a:t>
            </a:r>
            <a:r>
              <a:rPr lang="en-US" altLang="en-US" sz="1600" b="1" kern="0" dirty="0">
                <a:solidFill>
                  <a:srgbClr val="333399"/>
                </a:solidFill>
                <a:latin typeface="Arial"/>
              </a:rPr>
              <a:t>2344</a:t>
            </a:r>
          </a:p>
        </p:txBody>
      </p:sp>
    </p:spTree>
    <p:extLst>
      <p:ext uri="{BB962C8B-B14F-4D97-AF65-F5344CB8AC3E}">
        <p14:creationId xmlns:p14="http://schemas.microsoft.com/office/powerpoint/2010/main" val="334469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en-US" b="1" dirty="0">
                <a:solidFill>
                  <a:srgbClr val="FF0000"/>
                </a:solidFill>
              </a:rPr>
              <a:t>GIVEN</a:t>
            </a:r>
          </a:p>
          <a:p>
            <a:r>
              <a:rPr lang="en-US" dirty="0" smtClean="0"/>
              <a:t>A </a:t>
            </a:r>
            <a:r>
              <a:rPr lang="en-US" dirty="0"/>
              <a:t>sequence of rolls by the casino player</a:t>
            </a:r>
          </a:p>
          <a:p>
            <a:endParaRPr lang="en-US" dirty="0" smtClean="0"/>
          </a:p>
          <a:p>
            <a:endParaRPr lang="en-US" dirty="0" smtClean="0"/>
          </a:p>
          <a:p>
            <a:endParaRPr lang="en-US" dirty="0" smtClean="0"/>
          </a:p>
          <a:p>
            <a:r>
              <a:rPr lang="en-US" b="1" dirty="0">
                <a:solidFill>
                  <a:srgbClr val="FF0000"/>
                </a:solidFill>
              </a:rPr>
              <a:t>QUESTION</a:t>
            </a:r>
          </a:p>
          <a:p>
            <a:r>
              <a:rPr lang="en-US" dirty="0" smtClean="0"/>
              <a:t>How </a:t>
            </a:r>
            <a:r>
              <a:rPr lang="en-US" dirty="0"/>
              <a:t>“loaded” is the loaded die? How “fair” is the fair die? How often does the casino player change from fair to loaded, and back?</a:t>
            </a:r>
          </a:p>
          <a:p>
            <a:endParaRPr lang="en-US" dirty="0"/>
          </a:p>
          <a:p>
            <a:r>
              <a:rPr lang="en-US" dirty="0"/>
              <a:t>This is the </a:t>
            </a:r>
            <a:r>
              <a:rPr lang="en-US" b="1" dirty="0">
                <a:solidFill>
                  <a:srgbClr val="FF0000"/>
                </a:solidFill>
              </a:rPr>
              <a:t>LEARNING</a:t>
            </a:r>
            <a:r>
              <a:rPr lang="en-US" dirty="0"/>
              <a:t> question in HMMs</a:t>
            </a:r>
          </a:p>
          <a:p>
            <a:endParaRPr lang="en-US" dirty="0"/>
          </a:p>
        </p:txBody>
      </p:sp>
      <p:sp>
        <p:nvSpPr>
          <p:cNvPr id="8" name="Rectangle 5"/>
          <p:cNvSpPr>
            <a:spLocks noChangeArrowheads="1"/>
          </p:cNvSpPr>
          <p:nvPr/>
        </p:nvSpPr>
        <p:spPr bwMode="auto">
          <a:xfrm>
            <a:off x="2927344" y="2191033"/>
            <a:ext cx="2803525" cy="342900"/>
          </a:xfrm>
          <a:prstGeom prst="rect">
            <a:avLst/>
          </a:prstGeom>
          <a:solidFill>
            <a:schemeClr val="accent1">
              <a:lumMod val="20000"/>
              <a:lumOff val="80000"/>
            </a:schemeClr>
          </a:solidFill>
          <a:ln w="12700">
            <a:solidFill>
              <a:srgbClr val="FF66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 name="标题 1"/>
          <p:cNvSpPr>
            <a:spLocks noGrp="1"/>
          </p:cNvSpPr>
          <p:nvPr>
            <p:ph type="title"/>
          </p:nvPr>
        </p:nvSpPr>
        <p:spPr/>
        <p:txBody>
          <a:bodyPr/>
          <a:lstStyle/>
          <a:p>
            <a:r>
              <a:rPr lang="en-US" altLang="en-US" dirty="0"/>
              <a:t>Question # 3 – Learning</a:t>
            </a:r>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33</a:t>
            </a:fld>
            <a:endParaRPr lang="en-US" altLang="zh-TW"/>
          </a:p>
        </p:txBody>
      </p:sp>
      <p:sp>
        <p:nvSpPr>
          <p:cNvPr id="7" name="Rectangle 4"/>
          <p:cNvSpPr>
            <a:spLocks noChangeArrowheads="1"/>
          </p:cNvSpPr>
          <p:nvPr/>
        </p:nvSpPr>
        <p:spPr bwMode="auto">
          <a:xfrm>
            <a:off x="573081" y="2191033"/>
            <a:ext cx="2346325" cy="342900"/>
          </a:xfrm>
          <a:prstGeom prst="rect">
            <a:avLst/>
          </a:prstGeom>
          <a:noFill/>
          <a:ln w="12700">
            <a:solidFill>
              <a:srgbClr val="00808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 name="Rectangle 6"/>
          <p:cNvSpPr>
            <a:spLocks noChangeArrowheads="1"/>
          </p:cNvSpPr>
          <p:nvPr/>
        </p:nvSpPr>
        <p:spPr bwMode="auto">
          <a:xfrm>
            <a:off x="5740394" y="2191033"/>
            <a:ext cx="2378075" cy="342900"/>
          </a:xfrm>
          <a:prstGeom prst="rect">
            <a:avLst/>
          </a:prstGeom>
          <a:noFill/>
          <a:ln w="12700">
            <a:solidFill>
              <a:srgbClr val="00808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 name="AutoShape 7"/>
          <p:cNvSpPr>
            <a:spLocks/>
          </p:cNvSpPr>
          <p:nvPr/>
        </p:nvSpPr>
        <p:spPr bwMode="auto">
          <a:xfrm rot="5400000">
            <a:off x="4206868" y="1282983"/>
            <a:ext cx="244475" cy="2781300"/>
          </a:xfrm>
          <a:prstGeom prst="rightBrace">
            <a:avLst>
              <a:gd name="adj1" fmla="val 94805"/>
              <a:gd name="adj2" fmla="val 50000"/>
            </a:avLst>
          </a:prstGeom>
          <a:noFill/>
          <a:ln w="127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 name="Text Box 8"/>
          <p:cNvSpPr txBox="1">
            <a:spLocks noChangeArrowheads="1"/>
          </p:cNvSpPr>
          <p:nvPr/>
        </p:nvSpPr>
        <p:spPr bwMode="auto">
          <a:xfrm>
            <a:off x="3490906" y="2832383"/>
            <a:ext cx="1676400" cy="379412"/>
          </a:xfrm>
          <a:prstGeom prst="rect">
            <a:avLst/>
          </a:prstGeom>
          <a:solidFill>
            <a:srgbClr val="FFFF99"/>
          </a:solidFill>
          <a:ln w="12700">
            <a:solidFill>
              <a:srgbClr val="FF6600"/>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Prob(6) = 64%</a:t>
            </a:r>
          </a:p>
        </p:txBody>
      </p:sp>
      <p:sp>
        <p:nvSpPr>
          <p:cNvPr id="14" name="矩形 13"/>
          <p:cNvSpPr/>
          <p:nvPr/>
        </p:nvSpPr>
        <p:spPr>
          <a:xfrm>
            <a:off x="457200" y="2227263"/>
            <a:ext cx="8686800" cy="338554"/>
          </a:xfrm>
          <a:prstGeom prst="rect">
            <a:avLst/>
          </a:prstGeom>
        </p:spPr>
        <p:txBody>
          <a:bodyPr wrap="square">
            <a:spAutoFit/>
          </a:bodyPr>
          <a:lstStyle/>
          <a:p>
            <a:pPr marL="342900" lvl="0" indent="-342900" fontAlgn="base">
              <a:spcBef>
                <a:spcPct val="20000"/>
              </a:spcBef>
              <a:spcAft>
                <a:spcPct val="0"/>
              </a:spcAft>
              <a:buClr>
                <a:srgbClr val="006699"/>
              </a:buClr>
            </a:pPr>
            <a:r>
              <a:rPr lang="en-US" altLang="en-US" sz="1600" b="1" kern="0" dirty="0">
                <a:solidFill>
                  <a:srgbClr val="333399"/>
                </a:solidFill>
                <a:latin typeface="Arial"/>
              </a:rPr>
              <a:t>124552</a:t>
            </a:r>
            <a:r>
              <a:rPr lang="en-US" altLang="en-US" sz="1600" b="1" kern="0" dirty="0">
                <a:solidFill>
                  <a:srgbClr val="FF0000"/>
                </a:solidFill>
                <a:latin typeface="Arial"/>
              </a:rPr>
              <a:t>6</a:t>
            </a:r>
            <a:r>
              <a:rPr lang="en-US" altLang="en-US" sz="1600" b="1" kern="0" dirty="0">
                <a:solidFill>
                  <a:srgbClr val="333399"/>
                </a:solidFill>
                <a:latin typeface="Arial"/>
              </a:rPr>
              <a:t>4</a:t>
            </a:r>
            <a:r>
              <a:rPr lang="en-US" altLang="en-US" sz="1600" b="1" kern="0" dirty="0">
                <a:solidFill>
                  <a:srgbClr val="FF0000"/>
                </a:solidFill>
                <a:latin typeface="Arial"/>
              </a:rPr>
              <a:t>6</a:t>
            </a:r>
            <a:r>
              <a:rPr lang="en-US" altLang="en-US" sz="1600" b="1" kern="0" dirty="0">
                <a:solidFill>
                  <a:srgbClr val="333399"/>
                </a:solidFill>
                <a:latin typeface="Arial"/>
              </a:rPr>
              <a:t>214</a:t>
            </a:r>
            <a:r>
              <a:rPr lang="en-US" altLang="en-US" sz="1600" b="1" kern="0" dirty="0">
                <a:solidFill>
                  <a:srgbClr val="FF0000"/>
                </a:solidFill>
                <a:latin typeface="Arial"/>
              </a:rPr>
              <a:t>6</a:t>
            </a:r>
            <a:r>
              <a:rPr lang="en-US" altLang="en-US" sz="1600" b="1" kern="0" dirty="0">
                <a:solidFill>
                  <a:srgbClr val="333399"/>
                </a:solidFill>
                <a:latin typeface="Arial"/>
              </a:rPr>
              <a:t>14</a:t>
            </a:r>
            <a:r>
              <a:rPr lang="en-US" altLang="en-US" sz="1600" b="1" kern="0" dirty="0">
                <a:solidFill>
                  <a:srgbClr val="FF0000"/>
                </a:solidFill>
                <a:latin typeface="Arial"/>
              </a:rPr>
              <a:t>6</a:t>
            </a:r>
            <a:r>
              <a:rPr lang="en-US" altLang="en-US" sz="1600" b="1" kern="0" dirty="0">
                <a:solidFill>
                  <a:srgbClr val="333399"/>
                </a:solidFill>
                <a:latin typeface="Arial"/>
              </a:rPr>
              <a:t>13</a:t>
            </a:r>
            <a:r>
              <a:rPr lang="en-US" altLang="en-US" sz="1600" b="1" kern="0" dirty="0">
                <a:solidFill>
                  <a:srgbClr val="FF0000"/>
                </a:solidFill>
                <a:latin typeface="Arial"/>
              </a:rPr>
              <a:t>6</a:t>
            </a:r>
            <a:r>
              <a:rPr lang="en-US" altLang="en-US" sz="1600" b="1" kern="0" dirty="0">
                <a:solidFill>
                  <a:srgbClr val="333399"/>
                </a:solidFill>
                <a:latin typeface="Arial"/>
              </a:rPr>
              <a:t>13</a:t>
            </a:r>
            <a:r>
              <a:rPr lang="en-US" altLang="en-US" sz="1600" b="1" kern="0" dirty="0">
                <a:solidFill>
                  <a:srgbClr val="FF0000"/>
                </a:solidFill>
                <a:latin typeface="Arial"/>
              </a:rPr>
              <a:t>666</a:t>
            </a:r>
            <a:r>
              <a:rPr lang="en-US" altLang="en-US" sz="1600" b="1" kern="0" dirty="0">
                <a:solidFill>
                  <a:srgbClr val="333399"/>
                </a:solidFill>
                <a:latin typeface="Arial"/>
              </a:rPr>
              <a:t>1</a:t>
            </a:r>
            <a:r>
              <a:rPr lang="en-US" altLang="en-US" sz="1600" b="1" kern="0" dirty="0">
                <a:solidFill>
                  <a:srgbClr val="FF0000"/>
                </a:solidFill>
                <a:latin typeface="Arial"/>
              </a:rPr>
              <a:t>66</a:t>
            </a:r>
            <a:r>
              <a:rPr lang="en-US" altLang="en-US" sz="1600" b="1" kern="0" dirty="0">
                <a:solidFill>
                  <a:srgbClr val="333399"/>
                </a:solidFill>
                <a:latin typeface="Arial"/>
              </a:rPr>
              <a:t>4</a:t>
            </a:r>
            <a:r>
              <a:rPr lang="en-US" altLang="en-US" sz="1600" b="1" kern="0" dirty="0">
                <a:solidFill>
                  <a:srgbClr val="FF0000"/>
                </a:solidFill>
                <a:latin typeface="Arial"/>
              </a:rPr>
              <a:t>66</a:t>
            </a:r>
            <a:r>
              <a:rPr lang="en-US" altLang="en-US" sz="1600" b="1" kern="0" dirty="0">
                <a:solidFill>
                  <a:srgbClr val="333399"/>
                </a:solidFill>
                <a:latin typeface="Arial"/>
              </a:rPr>
              <a:t>1</a:t>
            </a:r>
            <a:r>
              <a:rPr lang="en-US" altLang="en-US" sz="1600" b="1" kern="0" dirty="0">
                <a:solidFill>
                  <a:srgbClr val="FF0000"/>
                </a:solidFill>
                <a:latin typeface="Arial"/>
              </a:rPr>
              <a:t>6</a:t>
            </a:r>
            <a:r>
              <a:rPr lang="en-US" altLang="en-US" sz="1600" b="1" kern="0" dirty="0">
                <a:solidFill>
                  <a:srgbClr val="333399"/>
                </a:solidFill>
                <a:latin typeface="Arial"/>
              </a:rPr>
              <a:t>3</a:t>
            </a:r>
            <a:r>
              <a:rPr lang="en-US" altLang="en-US" sz="1600" b="1" kern="0" dirty="0">
                <a:solidFill>
                  <a:srgbClr val="FF0000"/>
                </a:solidFill>
                <a:latin typeface="Arial"/>
              </a:rPr>
              <a:t>66</a:t>
            </a:r>
            <a:r>
              <a:rPr lang="en-US" altLang="en-US" sz="1600" b="1" kern="0" dirty="0">
                <a:solidFill>
                  <a:srgbClr val="333399"/>
                </a:solidFill>
                <a:latin typeface="Arial"/>
              </a:rPr>
              <a:t>1</a:t>
            </a:r>
            <a:r>
              <a:rPr lang="en-US" altLang="en-US" sz="1600" b="1" kern="0" dirty="0">
                <a:solidFill>
                  <a:srgbClr val="FF0000"/>
                </a:solidFill>
                <a:latin typeface="Arial"/>
              </a:rPr>
              <a:t>6</a:t>
            </a:r>
            <a:r>
              <a:rPr lang="en-US" altLang="en-US" sz="1600" b="1" kern="0" dirty="0">
                <a:solidFill>
                  <a:srgbClr val="333399"/>
                </a:solidFill>
                <a:latin typeface="Arial"/>
              </a:rPr>
              <a:t>3</a:t>
            </a:r>
            <a:r>
              <a:rPr lang="en-US" altLang="en-US" sz="1600" b="1" kern="0" dirty="0">
                <a:solidFill>
                  <a:srgbClr val="FF0000"/>
                </a:solidFill>
                <a:latin typeface="Arial"/>
              </a:rPr>
              <a:t>66</a:t>
            </a:r>
            <a:r>
              <a:rPr lang="en-US" altLang="en-US" sz="1600" b="1" kern="0" dirty="0">
                <a:solidFill>
                  <a:srgbClr val="333399"/>
                </a:solidFill>
                <a:latin typeface="Arial"/>
              </a:rPr>
              <a:t>1</a:t>
            </a:r>
            <a:r>
              <a:rPr lang="en-US" altLang="en-US" sz="1600" b="1" kern="0" dirty="0">
                <a:solidFill>
                  <a:srgbClr val="FF0000"/>
                </a:solidFill>
                <a:latin typeface="Arial"/>
              </a:rPr>
              <a:t>6</a:t>
            </a:r>
            <a:r>
              <a:rPr lang="en-US" altLang="en-US" sz="1600" b="1" kern="0" dirty="0">
                <a:solidFill>
                  <a:srgbClr val="333399"/>
                </a:solidFill>
                <a:latin typeface="Arial"/>
              </a:rPr>
              <a:t>3</a:t>
            </a:r>
            <a:r>
              <a:rPr lang="en-US" altLang="en-US" sz="1600" b="1" kern="0" dirty="0">
                <a:solidFill>
                  <a:srgbClr val="FF0000"/>
                </a:solidFill>
                <a:latin typeface="Arial"/>
              </a:rPr>
              <a:t>6</a:t>
            </a:r>
            <a:r>
              <a:rPr lang="en-US" altLang="en-US" sz="1600" b="1" kern="0" dirty="0">
                <a:solidFill>
                  <a:srgbClr val="333399"/>
                </a:solidFill>
                <a:latin typeface="Arial"/>
              </a:rPr>
              <a:t>1</a:t>
            </a:r>
            <a:r>
              <a:rPr lang="en-US" altLang="en-US" sz="1600" b="1" kern="0" dirty="0">
                <a:solidFill>
                  <a:srgbClr val="FF0000"/>
                </a:solidFill>
                <a:latin typeface="Arial"/>
              </a:rPr>
              <a:t>6</a:t>
            </a:r>
            <a:r>
              <a:rPr lang="en-US" altLang="en-US" sz="1600" b="1" kern="0" dirty="0">
                <a:solidFill>
                  <a:srgbClr val="333399"/>
                </a:solidFill>
                <a:latin typeface="Arial"/>
              </a:rPr>
              <a:t>515</a:t>
            </a:r>
            <a:r>
              <a:rPr lang="en-US" altLang="en-US" sz="1600" b="1" kern="0" dirty="0">
                <a:solidFill>
                  <a:srgbClr val="FF0000"/>
                </a:solidFill>
                <a:latin typeface="Arial"/>
              </a:rPr>
              <a:t>6</a:t>
            </a:r>
            <a:r>
              <a:rPr lang="en-US" altLang="en-US" sz="1600" b="1" kern="0" dirty="0">
                <a:solidFill>
                  <a:srgbClr val="333399"/>
                </a:solidFill>
                <a:latin typeface="Arial"/>
              </a:rPr>
              <a:t>1511514</a:t>
            </a:r>
            <a:r>
              <a:rPr lang="en-US" altLang="en-US" sz="1600" b="1" kern="0" dirty="0">
                <a:solidFill>
                  <a:srgbClr val="FF0000"/>
                </a:solidFill>
                <a:latin typeface="Arial"/>
              </a:rPr>
              <a:t>6</a:t>
            </a:r>
            <a:r>
              <a:rPr lang="en-US" altLang="en-US" sz="1600" b="1" kern="0" dirty="0">
                <a:solidFill>
                  <a:srgbClr val="333399"/>
                </a:solidFill>
                <a:latin typeface="Arial"/>
              </a:rPr>
              <a:t>1235</a:t>
            </a:r>
            <a:r>
              <a:rPr lang="en-US" altLang="en-US" sz="1600" b="1" kern="0" dirty="0">
                <a:solidFill>
                  <a:srgbClr val="FF0000"/>
                </a:solidFill>
                <a:latin typeface="Arial"/>
              </a:rPr>
              <a:t>6</a:t>
            </a:r>
            <a:r>
              <a:rPr lang="en-US" altLang="en-US" sz="1600" b="1" kern="0" dirty="0">
                <a:solidFill>
                  <a:srgbClr val="333399"/>
                </a:solidFill>
                <a:latin typeface="Arial"/>
              </a:rPr>
              <a:t>2344</a:t>
            </a:r>
          </a:p>
        </p:txBody>
      </p:sp>
    </p:spTree>
    <p:extLst>
      <p:ext uri="{BB962C8B-B14F-4D97-AF65-F5344CB8AC3E}">
        <p14:creationId xmlns:p14="http://schemas.microsoft.com/office/powerpoint/2010/main" val="352936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The dishonest casino model</a:t>
            </a:r>
            <a:endParaRPr lang="en-US" dirty="0"/>
          </a:p>
        </p:txBody>
      </p:sp>
      <p:sp>
        <p:nvSpPr>
          <p:cNvPr id="3" name="内容占位符 2"/>
          <p:cNvSpPr>
            <a:spLocks noGrp="1"/>
          </p:cNvSpPr>
          <p:nvPr>
            <p:ph idx="1"/>
          </p:nvPr>
        </p:nvSpPr>
        <p:spPr/>
        <p:txBody>
          <a:bodyPr/>
          <a:lstStyle/>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34</a:t>
            </a:fld>
            <a:endParaRPr lang="en-US" altLang="zh-TW"/>
          </a:p>
        </p:txBody>
      </p:sp>
      <p:sp>
        <p:nvSpPr>
          <p:cNvPr id="7" name="Oval 3"/>
          <p:cNvSpPr>
            <a:spLocks noChangeArrowheads="1"/>
          </p:cNvSpPr>
          <p:nvPr/>
        </p:nvSpPr>
        <p:spPr bwMode="auto">
          <a:xfrm>
            <a:off x="1828800" y="1955806"/>
            <a:ext cx="1712686" cy="1676400"/>
          </a:xfrm>
          <a:prstGeom prst="ellipse">
            <a:avLst/>
          </a:prstGeom>
          <a:solidFill>
            <a:srgbClr val="99CCFF"/>
          </a:solidFill>
          <a:ln w="38100">
            <a:solidFill>
              <a:srgbClr val="00B0F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FF0000"/>
                </a:solidFill>
              </a:rPr>
              <a:t>FAIR</a:t>
            </a:r>
          </a:p>
        </p:txBody>
      </p:sp>
      <p:sp>
        <p:nvSpPr>
          <p:cNvPr id="8" name="Oval 4"/>
          <p:cNvSpPr>
            <a:spLocks noChangeArrowheads="1"/>
          </p:cNvSpPr>
          <p:nvPr/>
        </p:nvSpPr>
        <p:spPr bwMode="auto">
          <a:xfrm>
            <a:off x="5602514" y="1955806"/>
            <a:ext cx="1636486" cy="1676400"/>
          </a:xfrm>
          <a:prstGeom prst="ellipse">
            <a:avLst/>
          </a:prstGeom>
          <a:solidFill>
            <a:srgbClr val="FFCC99"/>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FF0000"/>
                </a:solidFill>
              </a:rPr>
              <a:t>LOADED</a:t>
            </a:r>
          </a:p>
        </p:txBody>
      </p:sp>
      <p:cxnSp>
        <p:nvCxnSpPr>
          <p:cNvPr id="9" name="AutoShape 5"/>
          <p:cNvCxnSpPr>
            <a:cxnSpLocks noChangeShapeType="1"/>
            <a:stCxn id="7" idx="7"/>
            <a:endCxn id="8" idx="1"/>
          </p:cNvCxnSpPr>
          <p:nvPr/>
        </p:nvCxnSpPr>
        <p:spPr bwMode="auto">
          <a:xfrm rot="5400000" flipH="1" flipV="1">
            <a:off x="4566420" y="925558"/>
            <a:ext cx="12700" cy="2551503"/>
          </a:xfrm>
          <a:prstGeom prst="curvedConnector3">
            <a:avLst>
              <a:gd name="adj1" fmla="val 3733094"/>
            </a:avLst>
          </a:prstGeom>
          <a:noFill/>
          <a:ln w="50800">
            <a:solidFill>
              <a:srgbClr val="339966"/>
            </a:solidFill>
            <a:round/>
            <a:headEnd/>
            <a:tailEnd type="triangle" w="med" len="med"/>
          </a:ln>
          <a:extLst>
            <a:ext uri="{909E8E84-426E-40DD-AFC4-6F175D3DCCD1}">
              <a14:hiddenFill xmlns:a14="http://schemas.microsoft.com/office/drawing/2010/main">
                <a:noFill/>
              </a14:hiddenFill>
            </a:ext>
          </a:extLst>
        </p:spPr>
      </p:cxnSp>
      <p:cxnSp>
        <p:nvCxnSpPr>
          <p:cNvPr id="10" name="AutoShape 6"/>
          <p:cNvCxnSpPr>
            <a:cxnSpLocks noChangeShapeType="1"/>
            <a:stCxn id="8" idx="3"/>
            <a:endCxn id="7" idx="5"/>
          </p:cNvCxnSpPr>
          <p:nvPr/>
        </p:nvCxnSpPr>
        <p:spPr bwMode="auto">
          <a:xfrm rot="5400000">
            <a:off x="4566421" y="2110952"/>
            <a:ext cx="12700" cy="2551503"/>
          </a:xfrm>
          <a:prstGeom prst="curvedConnector3">
            <a:avLst>
              <a:gd name="adj1" fmla="val 3733094"/>
            </a:avLst>
          </a:prstGeom>
          <a:noFill/>
          <a:ln w="50800">
            <a:solidFill>
              <a:srgbClr val="339966"/>
            </a:solidFill>
            <a:round/>
            <a:headEnd/>
            <a:tailEnd type="triangle" w="med" len="med"/>
          </a:ln>
          <a:extLst>
            <a:ext uri="{909E8E84-426E-40DD-AFC4-6F175D3DCCD1}">
              <a14:hiddenFill xmlns:a14="http://schemas.microsoft.com/office/drawing/2010/main">
                <a:noFill/>
              </a14:hiddenFill>
            </a:ext>
          </a:extLst>
        </p:spPr>
      </p:cxnSp>
      <p:cxnSp>
        <p:nvCxnSpPr>
          <p:cNvPr id="11" name="AutoShape 7"/>
          <p:cNvCxnSpPr>
            <a:cxnSpLocks noChangeShapeType="1"/>
            <a:stCxn id="8" idx="7"/>
            <a:endCxn id="8" idx="6"/>
          </p:cNvCxnSpPr>
          <p:nvPr/>
        </p:nvCxnSpPr>
        <p:spPr bwMode="auto">
          <a:xfrm rot="16200000" flipH="1">
            <a:off x="6822822" y="2377828"/>
            <a:ext cx="592697" cy="239658"/>
          </a:xfrm>
          <a:prstGeom prst="curvedConnector4">
            <a:avLst>
              <a:gd name="adj1" fmla="val -79991"/>
              <a:gd name="adj2" fmla="val 195386"/>
            </a:avLst>
          </a:prstGeom>
          <a:noFill/>
          <a:ln w="50800">
            <a:solidFill>
              <a:srgbClr val="339966"/>
            </a:solidFill>
            <a:round/>
            <a:headEnd/>
            <a:tailEnd type="triangle" w="med" len="med"/>
          </a:ln>
          <a:extLst>
            <a:ext uri="{909E8E84-426E-40DD-AFC4-6F175D3DCCD1}">
              <a14:hiddenFill xmlns:a14="http://schemas.microsoft.com/office/drawing/2010/main">
                <a:noFill/>
              </a14:hiddenFill>
            </a:ext>
          </a:extLst>
        </p:spPr>
      </p:cxnSp>
      <p:cxnSp>
        <p:nvCxnSpPr>
          <p:cNvPr id="12" name="AutoShape 8"/>
          <p:cNvCxnSpPr>
            <a:cxnSpLocks noChangeShapeType="1"/>
            <a:stCxn id="7" idx="1"/>
            <a:endCxn id="7" idx="2"/>
          </p:cNvCxnSpPr>
          <p:nvPr/>
        </p:nvCxnSpPr>
        <p:spPr bwMode="auto">
          <a:xfrm rot="16200000" flipH="1" flipV="1">
            <a:off x="1657860" y="2372248"/>
            <a:ext cx="592697" cy="250817"/>
          </a:xfrm>
          <a:prstGeom prst="curvedConnector4">
            <a:avLst>
              <a:gd name="adj1" fmla="val -79991"/>
              <a:gd name="adj2" fmla="val 191142"/>
            </a:avLst>
          </a:prstGeom>
          <a:noFill/>
          <a:ln w="50800">
            <a:solidFill>
              <a:srgbClr val="339966"/>
            </a:solidFill>
            <a:round/>
            <a:headEnd/>
            <a:tailEnd type="triangle" w="med" len="med"/>
          </a:ln>
          <a:extLst>
            <a:ext uri="{909E8E84-426E-40DD-AFC4-6F175D3DCCD1}">
              <a14:hiddenFill xmlns:a14="http://schemas.microsoft.com/office/drawing/2010/main">
                <a:noFill/>
              </a14:hiddenFill>
            </a:ext>
          </a:extLst>
        </p:spPr>
      </p:cxnSp>
      <p:sp>
        <p:nvSpPr>
          <p:cNvPr id="13" name="Text Box 9"/>
          <p:cNvSpPr txBox="1">
            <a:spLocks noChangeArrowheads="1"/>
          </p:cNvSpPr>
          <p:nvPr/>
        </p:nvSpPr>
        <p:spPr bwMode="auto">
          <a:xfrm>
            <a:off x="4257675" y="1120781"/>
            <a:ext cx="77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solidFill>
                  <a:schemeClr val="tx1">
                    <a:lumMod val="85000"/>
                    <a:lumOff val="15000"/>
                  </a:schemeClr>
                </a:solidFill>
              </a:rPr>
              <a:t>0.05</a:t>
            </a:r>
          </a:p>
        </p:txBody>
      </p:sp>
      <p:sp>
        <p:nvSpPr>
          <p:cNvPr id="14" name="Text Box 10"/>
          <p:cNvSpPr txBox="1">
            <a:spLocks noChangeArrowheads="1"/>
          </p:cNvSpPr>
          <p:nvPr/>
        </p:nvSpPr>
        <p:spPr bwMode="auto">
          <a:xfrm>
            <a:off x="4267200" y="4013206"/>
            <a:ext cx="77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solidFill>
                  <a:schemeClr val="tx1">
                    <a:lumMod val="85000"/>
                    <a:lumOff val="15000"/>
                  </a:schemeClr>
                </a:solidFill>
              </a:rPr>
              <a:t>0.05</a:t>
            </a:r>
          </a:p>
        </p:txBody>
      </p:sp>
      <p:sp>
        <p:nvSpPr>
          <p:cNvPr id="15" name="Text Box 11"/>
          <p:cNvSpPr txBox="1">
            <a:spLocks noChangeArrowheads="1"/>
          </p:cNvSpPr>
          <p:nvPr/>
        </p:nvSpPr>
        <p:spPr bwMode="auto">
          <a:xfrm>
            <a:off x="7467600" y="1346206"/>
            <a:ext cx="77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solidFill>
                  <a:schemeClr val="tx1">
                    <a:lumMod val="85000"/>
                    <a:lumOff val="15000"/>
                  </a:schemeClr>
                </a:solidFill>
              </a:rPr>
              <a:t>0.95</a:t>
            </a:r>
          </a:p>
        </p:txBody>
      </p:sp>
      <p:sp>
        <p:nvSpPr>
          <p:cNvPr id="16" name="Text Box 12"/>
          <p:cNvSpPr txBox="1">
            <a:spLocks noChangeArrowheads="1"/>
          </p:cNvSpPr>
          <p:nvPr/>
        </p:nvSpPr>
        <p:spPr bwMode="auto">
          <a:xfrm>
            <a:off x="838200" y="1346206"/>
            <a:ext cx="77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solidFill>
                  <a:schemeClr val="tx1">
                    <a:lumMod val="85000"/>
                    <a:lumOff val="15000"/>
                  </a:schemeClr>
                </a:solidFill>
              </a:rPr>
              <a:t>0.95</a:t>
            </a:r>
          </a:p>
        </p:txBody>
      </p:sp>
      <p:sp>
        <p:nvSpPr>
          <p:cNvPr id="17" name="Text Box 13"/>
          <p:cNvSpPr txBox="1">
            <a:spLocks noChangeArrowheads="1"/>
          </p:cNvSpPr>
          <p:nvPr/>
        </p:nvSpPr>
        <p:spPr bwMode="auto">
          <a:xfrm>
            <a:off x="609600" y="4356100"/>
            <a:ext cx="153920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schemeClr val="tx1">
                    <a:lumMod val="85000"/>
                    <a:lumOff val="15000"/>
                  </a:schemeClr>
                </a:solidFill>
              </a:rPr>
              <a:t>P(1|F) = 1/6</a:t>
            </a:r>
          </a:p>
          <a:p>
            <a:pPr eaLnBrk="1" hangingPunct="1"/>
            <a:r>
              <a:rPr lang="en-US" altLang="en-US" sz="2000" dirty="0">
                <a:solidFill>
                  <a:schemeClr val="tx1">
                    <a:lumMod val="85000"/>
                    <a:lumOff val="15000"/>
                  </a:schemeClr>
                </a:solidFill>
              </a:rPr>
              <a:t>P(2|F) = 1/6</a:t>
            </a:r>
          </a:p>
          <a:p>
            <a:pPr eaLnBrk="1" hangingPunct="1"/>
            <a:r>
              <a:rPr lang="en-US" altLang="en-US" sz="2000" dirty="0">
                <a:solidFill>
                  <a:schemeClr val="tx1">
                    <a:lumMod val="85000"/>
                    <a:lumOff val="15000"/>
                  </a:schemeClr>
                </a:solidFill>
              </a:rPr>
              <a:t>P(3|F) = 1/6</a:t>
            </a:r>
          </a:p>
          <a:p>
            <a:pPr eaLnBrk="1" hangingPunct="1"/>
            <a:r>
              <a:rPr lang="en-US" altLang="en-US" sz="2000" dirty="0">
                <a:solidFill>
                  <a:schemeClr val="tx1">
                    <a:lumMod val="85000"/>
                    <a:lumOff val="15000"/>
                  </a:schemeClr>
                </a:solidFill>
              </a:rPr>
              <a:t>P(4|F) = 1/6</a:t>
            </a:r>
          </a:p>
          <a:p>
            <a:pPr eaLnBrk="1" hangingPunct="1"/>
            <a:r>
              <a:rPr lang="en-US" altLang="en-US" sz="2000" dirty="0">
                <a:solidFill>
                  <a:schemeClr val="tx1">
                    <a:lumMod val="85000"/>
                    <a:lumOff val="15000"/>
                  </a:schemeClr>
                </a:solidFill>
              </a:rPr>
              <a:t>P(5|F) = 1/6</a:t>
            </a:r>
          </a:p>
          <a:p>
            <a:pPr eaLnBrk="1" hangingPunct="1"/>
            <a:r>
              <a:rPr lang="en-US" altLang="en-US" sz="2000" dirty="0">
                <a:solidFill>
                  <a:schemeClr val="tx1">
                    <a:lumMod val="85000"/>
                    <a:lumOff val="15000"/>
                  </a:schemeClr>
                </a:solidFill>
              </a:rPr>
              <a:t>P(6|F) = 1/6</a:t>
            </a:r>
          </a:p>
        </p:txBody>
      </p:sp>
      <p:sp>
        <p:nvSpPr>
          <p:cNvPr id="18" name="Text Box 14"/>
          <p:cNvSpPr txBox="1">
            <a:spLocks noChangeArrowheads="1"/>
          </p:cNvSpPr>
          <p:nvPr/>
        </p:nvSpPr>
        <p:spPr bwMode="auto">
          <a:xfrm>
            <a:off x="7086600" y="4356100"/>
            <a:ext cx="166744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schemeClr val="tx1">
                    <a:lumMod val="85000"/>
                    <a:lumOff val="15000"/>
                  </a:schemeClr>
                </a:solidFill>
              </a:rPr>
              <a:t>P(1|L) = 1/10</a:t>
            </a:r>
          </a:p>
          <a:p>
            <a:pPr eaLnBrk="1" hangingPunct="1"/>
            <a:r>
              <a:rPr lang="en-US" altLang="en-US" sz="2000" dirty="0">
                <a:solidFill>
                  <a:schemeClr val="tx1">
                    <a:lumMod val="85000"/>
                    <a:lumOff val="15000"/>
                  </a:schemeClr>
                </a:solidFill>
              </a:rPr>
              <a:t>P(2|L) = 1/10</a:t>
            </a:r>
          </a:p>
          <a:p>
            <a:pPr eaLnBrk="1" hangingPunct="1"/>
            <a:r>
              <a:rPr lang="en-US" altLang="en-US" sz="2000" dirty="0">
                <a:solidFill>
                  <a:schemeClr val="tx1">
                    <a:lumMod val="85000"/>
                    <a:lumOff val="15000"/>
                  </a:schemeClr>
                </a:solidFill>
              </a:rPr>
              <a:t>P(3|L) = 1/10</a:t>
            </a:r>
          </a:p>
          <a:p>
            <a:pPr eaLnBrk="1" hangingPunct="1"/>
            <a:r>
              <a:rPr lang="en-US" altLang="en-US" sz="2000" dirty="0">
                <a:solidFill>
                  <a:schemeClr val="tx1">
                    <a:lumMod val="85000"/>
                    <a:lumOff val="15000"/>
                  </a:schemeClr>
                </a:solidFill>
              </a:rPr>
              <a:t>P(4|L) = 1/10</a:t>
            </a:r>
          </a:p>
          <a:p>
            <a:pPr eaLnBrk="1" hangingPunct="1"/>
            <a:r>
              <a:rPr lang="en-US" altLang="en-US" sz="2000" dirty="0">
                <a:solidFill>
                  <a:schemeClr val="tx1">
                    <a:lumMod val="85000"/>
                    <a:lumOff val="15000"/>
                  </a:schemeClr>
                </a:solidFill>
              </a:rPr>
              <a:t>P(5|L) = 1/10</a:t>
            </a:r>
          </a:p>
          <a:p>
            <a:pPr eaLnBrk="1" hangingPunct="1"/>
            <a:r>
              <a:rPr lang="en-US" altLang="en-US" sz="2000" dirty="0">
                <a:solidFill>
                  <a:schemeClr val="tx1">
                    <a:lumMod val="85000"/>
                    <a:lumOff val="15000"/>
                  </a:schemeClr>
                </a:solidFill>
              </a:rPr>
              <a:t>P(6|L) = 1/2</a:t>
            </a:r>
          </a:p>
        </p:txBody>
      </p:sp>
    </p:spTree>
    <p:extLst>
      <p:ext uri="{BB962C8B-B14F-4D97-AF65-F5344CB8AC3E}">
        <p14:creationId xmlns:p14="http://schemas.microsoft.com/office/powerpoint/2010/main" val="2989319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An HMM is memoryless</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At each time step </a:t>
                </a:r>
                <a:r>
                  <a:rPr lang="en-US" i="1" dirty="0">
                    <a:solidFill>
                      <a:srgbClr val="FF0000"/>
                    </a:solidFill>
                    <a:latin typeface="Times New Roman" panose="02020603050405020304" pitchFamily="18" charset="0"/>
                    <a:cs typeface="Times New Roman" panose="02020603050405020304" pitchFamily="18" charset="0"/>
                  </a:rPr>
                  <a:t>t</a:t>
                </a:r>
                <a:r>
                  <a:rPr lang="en-US" dirty="0"/>
                  <a:t>, </a:t>
                </a:r>
                <a:r>
                  <a:rPr lang="en-US" dirty="0" smtClean="0"/>
                  <a:t>the </a:t>
                </a:r>
                <a:r>
                  <a:rPr lang="en-US" dirty="0"/>
                  <a:t>only thing that affects future states </a:t>
                </a:r>
                <a:r>
                  <a:rPr lang="en-US" dirty="0" smtClean="0"/>
                  <a:t>is </a:t>
                </a:r>
                <a:r>
                  <a:rPr lang="en-US" dirty="0"/>
                  <a:t>the current state </a:t>
                </a:r>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𝜋</m:t>
                        </m:r>
                      </m:e>
                      <m:sub>
                        <m:r>
                          <a:rPr lang="en-US" b="0" i="1" smtClean="0">
                            <a:solidFill>
                              <a:srgbClr val="FF0000"/>
                            </a:solidFill>
                            <a:latin typeface="Cambria Math" panose="02040503050406030204" pitchFamily="18" charset="0"/>
                          </a:rPr>
                          <m:t>𝑡</m:t>
                        </m:r>
                      </m:sub>
                    </m:sSub>
                  </m:oMath>
                </a14:m>
                <a:endParaRPr lang="en-US" dirty="0"/>
              </a:p>
              <a:p>
                <a:endParaRPr lang="en-US" i="1" dirty="0" smtClean="0">
                  <a:latin typeface="Cambria Math" panose="02040503050406030204" pitchFamily="18" charset="0"/>
                </a:endParaRPr>
              </a:p>
              <a:p>
                <a14:m>
                  <m:oMath xmlns:m="http://schemas.openxmlformats.org/officeDocument/2006/math">
                    <m:r>
                      <a:rPr lang="en-US" i="1" dirty="0" smtClean="0">
                        <a:latin typeface="Cambria Math" panose="02040503050406030204" pitchFamily="18" charset="0"/>
                      </a:rPr>
                      <m:t>𝑃</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𝜋</m:t>
                        </m:r>
                      </m:e>
                      <m:sub>
                        <m:r>
                          <a:rPr lang="en-US" b="0" i="1" dirty="0" smtClean="0">
                            <a:latin typeface="Cambria Math" panose="02040503050406030204" pitchFamily="18" charset="0"/>
                          </a:rPr>
                          <m:t>𝑡</m:t>
                        </m:r>
                        <m:r>
                          <a:rPr lang="en-US" b="0" i="1" dirty="0" smtClean="0">
                            <a:latin typeface="Cambria Math" panose="02040503050406030204" pitchFamily="18" charset="0"/>
                          </a:rPr>
                          <m:t>+1</m:t>
                        </m:r>
                      </m:sub>
                    </m:sSub>
                    <m:r>
                      <a:rPr lang="en-US" i="1" dirty="0">
                        <a:latin typeface="Cambria Math" panose="02040503050406030204" pitchFamily="18" charset="0"/>
                      </a:rPr>
                      <m:t>=</m:t>
                    </m:r>
                    <m:r>
                      <a:rPr lang="en-US" i="1" dirty="0">
                        <a:latin typeface="Cambria Math" panose="02040503050406030204" pitchFamily="18" charset="0"/>
                      </a:rPr>
                      <m:t>𝑘</m:t>
                    </m:r>
                    <m:r>
                      <a:rPr lang="en-US" i="1" dirty="0">
                        <a:latin typeface="Cambria Math" panose="02040503050406030204" pitchFamily="18" charset="0"/>
                      </a:rPr>
                      <m:t> | “</m:t>
                    </m:r>
                    <m:r>
                      <a:rPr lang="en-US" i="1" dirty="0">
                        <a:latin typeface="Cambria Math" panose="02040503050406030204" pitchFamily="18" charset="0"/>
                      </a:rPr>
                      <m:t>𝑤h𝑎𝑡𝑒𝑣𝑒𝑟</m:t>
                    </m:r>
                    <m:r>
                      <a:rPr lang="en-US" i="1" dirty="0">
                        <a:latin typeface="Cambria Math" panose="02040503050406030204" pitchFamily="18" charset="0"/>
                      </a:rPr>
                      <m:t> </m:t>
                    </m:r>
                    <m:r>
                      <a:rPr lang="en-US" i="1" dirty="0">
                        <a:latin typeface="Cambria Math" panose="02040503050406030204" pitchFamily="18" charset="0"/>
                      </a:rPr>
                      <m:t>h𝑎𝑝𝑝𝑒𝑛𝑒𝑑</m:t>
                    </m:r>
                    <m:r>
                      <a:rPr lang="en-US" i="1" dirty="0">
                        <a:latin typeface="Cambria Math" panose="02040503050406030204" pitchFamily="18" charset="0"/>
                      </a:rPr>
                      <m:t> </m:t>
                    </m:r>
                    <m:r>
                      <a:rPr lang="en-US" i="1" dirty="0">
                        <a:latin typeface="Cambria Math" panose="02040503050406030204" pitchFamily="18" charset="0"/>
                      </a:rPr>
                      <m:t>𝑠𝑜</m:t>
                    </m:r>
                    <m:r>
                      <a:rPr lang="en-US" i="1" dirty="0">
                        <a:latin typeface="Cambria Math" panose="02040503050406030204" pitchFamily="18" charset="0"/>
                      </a:rPr>
                      <m:t> </m:t>
                    </m:r>
                    <m:r>
                      <a:rPr lang="en-US" i="1" dirty="0">
                        <a:latin typeface="Cambria Math" panose="02040503050406030204" pitchFamily="18" charset="0"/>
                      </a:rPr>
                      <m:t>𝑓𝑎𝑟</m:t>
                    </m:r>
                    <m:r>
                      <a:rPr lang="en-US" i="1" dirty="0">
                        <a:latin typeface="Cambria Math" panose="02040503050406030204" pitchFamily="18" charset="0"/>
                      </a:rPr>
                      <m:t>”)</m:t>
                    </m:r>
                  </m:oMath>
                </a14:m>
                <a:endParaRPr lang="en-US" i="1" dirty="0" smtClean="0">
                  <a:latin typeface="Cambria Math" panose="02040503050406030204" pitchFamily="18" charset="0"/>
                </a:endParaRPr>
              </a:p>
              <a:p>
                <a14:m>
                  <m:oMath xmlns:m="http://schemas.openxmlformats.org/officeDocument/2006/math">
                    <m:r>
                      <a:rPr lang="en-US" i="1" dirty="0">
                        <a:latin typeface="Cambria Math" panose="02040503050406030204" pitchFamily="18" charset="0"/>
                      </a:rPr>
                      <m:t>=</m:t>
                    </m:r>
                    <m:r>
                      <a:rPr lang="en-US" b="0" i="1" dirty="0" smtClean="0">
                        <a:latin typeface="Cambria Math" panose="02040503050406030204" pitchFamily="18" charset="0"/>
                      </a:rPr>
                      <m:t>𝑃</m:t>
                    </m:r>
                    <m:d>
                      <m:dPr>
                        <m:endChr m:val="|"/>
                        <m:ctrlPr>
                          <a:rPr lang="en-US" i="1" dirty="0" smtClean="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𝜋</m:t>
                            </m:r>
                          </m:e>
                          <m:sub>
                            <m:r>
                              <a:rPr lang="en-US" i="1" dirty="0">
                                <a:latin typeface="Cambria Math" panose="02040503050406030204" pitchFamily="18" charset="0"/>
                              </a:rPr>
                              <m:t>𝑡</m:t>
                            </m:r>
                            <m:r>
                              <a:rPr lang="en-US" i="1" dirty="0">
                                <a:latin typeface="Cambria Math" panose="02040503050406030204" pitchFamily="18" charset="0"/>
                              </a:rPr>
                              <m:t>+1</m:t>
                            </m:r>
                          </m:sub>
                        </m:sSub>
                        <m:r>
                          <a:rPr lang="en-US" i="1" dirty="0" smtClean="0">
                            <a:latin typeface="Cambria Math" panose="02040503050406030204" pitchFamily="18" charset="0"/>
                          </a:rPr>
                          <m:t>=</m:t>
                        </m:r>
                        <m:r>
                          <a:rPr lang="en-US" i="1" dirty="0" smtClean="0">
                            <a:latin typeface="Cambria Math" panose="02040503050406030204" pitchFamily="18" charset="0"/>
                          </a:rPr>
                          <m:t>𝑘</m:t>
                        </m:r>
                        <m:r>
                          <a:rPr lang="en-US" i="1" dirty="0" smtClean="0">
                            <a:latin typeface="Cambria Math" panose="02040503050406030204" pitchFamily="18" charset="0"/>
                          </a:rPr>
                          <m:t> </m:t>
                        </m:r>
                      </m:e>
                    </m:d>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𝜋</m:t>
                        </m:r>
                      </m:e>
                      <m:sub>
                        <m:r>
                          <a:rPr lang="en-US" b="0" i="1" dirty="0" smtClean="0">
                            <a:latin typeface="Cambria Math" panose="02040503050406030204" pitchFamily="18" charset="0"/>
                          </a:rPr>
                          <m:t>1</m:t>
                        </m:r>
                      </m:sub>
                    </m:sSub>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𝜋</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𝜋</m:t>
                        </m:r>
                      </m:e>
                      <m:sub>
                        <m:r>
                          <a:rPr lang="en-US" b="0" i="1" dirty="0" smtClean="0">
                            <a:latin typeface="Cambria Math" panose="02040503050406030204" pitchFamily="18" charset="0"/>
                          </a:rPr>
                          <m:t>𝑡</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2</m:t>
                        </m:r>
                      </m:sub>
                    </m:sSub>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𝑥</m:t>
                        </m:r>
                      </m:e>
                      <m:sub>
                        <m:r>
                          <a:rPr lang="en-US" b="0" i="1" dirty="0" smtClean="0">
                            <a:latin typeface="Cambria Math" panose="02040503050406030204" pitchFamily="18" charset="0"/>
                          </a:rPr>
                          <m:t>𝑡</m:t>
                        </m:r>
                      </m:sub>
                    </m:sSub>
                    <m:r>
                      <a:rPr lang="en-US" i="1" dirty="0">
                        <a:latin typeface="Cambria Math" panose="02040503050406030204" pitchFamily="18" charset="0"/>
                      </a:rPr>
                      <m:t>)</m:t>
                    </m:r>
                  </m:oMath>
                </a14:m>
                <a:endParaRPr lang="en-US" i="1" dirty="0" smtClean="0">
                  <a:latin typeface="Cambria Math" panose="02040503050406030204" pitchFamily="18" charset="0"/>
                </a:endParaRPr>
              </a:p>
              <a:p>
                <a14:m>
                  <m:oMath xmlns:m="http://schemas.openxmlformats.org/officeDocument/2006/math">
                    <m:r>
                      <a:rPr lang="en-US" i="1" dirty="0">
                        <a:latin typeface="Cambria Math" panose="02040503050406030204" pitchFamily="18" charset="0"/>
                      </a:rPr>
                      <m:t>=</m:t>
                    </m:r>
                    <m:r>
                      <a:rPr lang="en-US" i="1" dirty="0" smtClean="0">
                        <a:latin typeface="Cambria Math" panose="02040503050406030204" pitchFamily="18" charset="0"/>
                      </a:rPr>
                      <m:t>𝑃</m:t>
                    </m:r>
                    <m:d>
                      <m:dPr>
                        <m:endChr m:val="|"/>
                        <m:ctrlPr>
                          <a:rPr lang="en-US" i="1" dirty="0" smtClean="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𝜋</m:t>
                            </m:r>
                          </m:e>
                          <m:sub>
                            <m:r>
                              <a:rPr lang="en-US" i="1" dirty="0">
                                <a:latin typeface="Cambria Math" panose="02040503050406030204" pitchFamily="18" charset="0"/>
                              </a:rPr>
                              <m:t>𝑡</m:t>
                            </m:r>
                            <m:r>
                              <a:rPr lang="en-US" i="1" dirty="0">
                                <a:latin typeface="Cambria Math" panose="02040503050406030204" pitchFamily="18" charset="0"/>
                              </a:rPr>
                              <m:t>+1</m:t>
                            </m:r>
                          </m:sub>
                        </m:sSub>
                        <m:r>
                          <a:rPr lang="en-US" i="1" dirty="0" smtClean="0">
                            <a:latin typeface="Cambria Math" panose="02040503050406030204" pitchFamily="18" charset="0"/>
                          </a:rPr>
                          <m:t>=</m:t>
                        </m:r>
                        <m:r>
                          <a:rPr lang="en-US" i="1" dirty="0" smtClean="0">
                            <a:latin typeface="Cambria Math" panose="02040503050406030204" pitchFamily="18" charset="0"/>
                          </a:rPr>
                          <m:t>𝑘</m:t>
                        </m:r>
                        <m:r>
                          <a:rPr lang="en-US" i="1" dirty="0" smtClean="0">
                            <a:latin typeface="Cambria Math" panose="02040503050406030204" pitchFamily="18" charset="0"/>
                          </a:rPr>
                          <m:t> </m:t>
                        </m:r>
                      </m:e>
                    </m:d>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𝜋</m:t>
                        </m:r>
                      </m:e>
                      <m:sub>
                        <m:r>
                          <a:rPr lang="en-US" i="1" dirty="0" smtClean="0">
                            <a:latin typeface="Cambria Math" panose="02040503050406030204" pitchFamily="18" charset="0"/>
                          </a:rPr>
                          <m:t>𝑡</m:t>
                        </m:r>
                      </m:sub>
                    </m:sSub>
                    <m:r>
                      <a:rPr lang="en-US" i="1" dirty="0" smtClean="0">
                        <a:latin typeface="Cambria Math" panose="02040503050406030204" pitchFamily="18" charset="0"/>
                      </a:rPr>
                      <m:t>)</m:t>
                    </m:r>
                  </m:oMath>
                </a14:m>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228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35</a:t>
            </a:fld>
            <a:endParaRPr lang="en-US" altLang="zh-TW"/>
          </a:p>
        </p:txBody>
      </p:sp>
      <p:sp>
        <p:nvSpPr>
          <p:cNvPr id="27" name="Oval 4"/>
          <p:cNvSpPr>
            <a:spLocks noChangeArrowheads="1"/>
          </p:cNvSpPr>
          <p:nvPr/>
        </p:nvSpPr>
        <p:spPr bwMode="auto">
          <a:xfrm>
            <a:off x="6611348" y="5450114"/>
            <a:ext cx="530225" cy="530225"/>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K</a:t>
            </a:r>
          </a:p>
        </p:txBody>
      </p:sp>
      <p:sp>
        <p:nvSpPr>
          <p:cNvPr id="28" name="Oval 5"/>
          <p:cNvSpPr>
            <a:spLocks noChangeArrowheads="1"/>
          </p:cNvSpPr>
          <p:nvPr/>
        </p:nvSpPr>
        <p:spPr bwMode="auto">
          <a:xfrm>
            <a:off x="6611348" y="3849914"/>
            <a:ext cx="530225" cy="530225"/>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29" name="Oval 6"/>
          <p:cNvSpPr>
            <a:spLocks noChangeArrowheads="1"/>
          </p:cNvSpPr>
          <p:nvPr/>
        </p:nvSpPr>
        <p:spPr bwMode="auto">
          <a:xfrm>
            <a:off x="8059148" y="5450114"/>
            <a:ext cx="530225" cy="530225"/>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a:t>
            </a:r>
          </a:p>
        </p:txBody>
      </p:sp>
      <p:sp>
        <p:nvSpPr>
          <p:cNvPr id="30" name="Oval 7"/>
          <p:cNvSpPr>
            <a:spLocks noChangeArrowheads="1"/>
          </p:cNvSpPr>
          <p:nvPr/>
        </p:nvSpPr>
        <p:spPr bwMode="auto">
          <a:xfrm>
            <a:off x="8059148" y="3849914"/>
            <a:ext cx="530225" cy="530225"/>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cxnSp>
        <p:nvCxnSpPr>
          <p:cNvPr id="31" name="AutoShape 8"/>
          <p:cNvCxnSpPr>
            <a:cxnSpLocks noChangeShapeType="1"/>
            <a:stCxn id="28" idx="7"/>
            <a:endCxn id="30" idx="1"/>
          </p:cNvCxnSpPr>
          <p:nvPr/>
        </p:nvCxnSpPr>
        <p:spPr bwMode="auto">
          <a:xfrm>
            <a:off x="7063786" y="3908652"/>
            <a:ext cx="1073150" cy="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32" name="AutoShape 9"/>
          <p:cNvCxnSpPr>
            <a:cxnSpLocks noChangeShapeType="1"/>
            <a:stCxn id="30" idx="3"/>
            <a:endCxn id="28" idx="5"/>
          </p:cNvCxnSpPr>
          <p:nvPr/>
        </p:nvCxnSpPr>
        <p:spPr bwMode="auto">
          <a:xfrm flipH="1">
            <a:off x="7063786" y="4321402"/>
            <a:ext cx="1073150" cy="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33" name="AutoShape 10"/>
          <p:cNvCxnSpPr>
            <a:cxnSpLocks noChangeShapeType="1"/>
            <a:stCxn id="28" idx="5"/>
            <a:endCxn id="27" idx="7"/>
          </p:cNvCxnSpPr>
          <p:nvPr/>
        </p:nvCxnSpPr>
        <p:spPr bwMode="auto">
          <a:xfrm>
            <a:off x="7063786" y="4321402"/>
            <a:ext cx="0" cy="118745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34" name="AutoShape 11"/>
          <p:cNvCxnSpPr>
            <a:cxnSpLocks noChangeShapeType="1"/>
            <a:stCxn id="27" idx="1"/>
            <a:endCxn id="28" idx="3"/>
          </p:cNvCxnSpPr>
          <p:nvPr/>
        </p:nvCxnSpPr>
        <p:spPr bwMode="auto">
          <a:xfrm flipV="1">
            <a:off x="6689136" y="4321402"/>
            <a:ext cx="0" cy="118745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35" name="AutoShape 12"/>
          <p:cNvCxnSpPr>
            <a:cxnSpLocks noChangeShapeType="1"/>
            <a:stCxn id="28" idx="6"/>
            <a:endCxn id="29" idx="0"/>
          </p:cNvCxnSpPr>
          <p:nvPr/>
        </p:nvCxnSpPr>
        <p:spPr bwMode="auto">
          <a:xfrm>
            <a:off x="7160623" y="4115027"/>
            <a:ext cx="1163638" cy="1316037"/>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36" name="AutoShape 13"/>
          <p:cNvCxnSpPr>
            <a:cxnSpLocks noChangeShapeType="1"/>
            <a:stCxn id="29" idx="2"/>
            <a:endCxn id="28" idx="4"/>
          </p:cNvCxnSpPr>
          <p:nvPr/>
        </p:nvCxnSpPr>
        <p:spPr bwMode="auto">
          <a:xfrm flipH="1" flipV="1">
            <a:off x="6876461" y="4399189"/>
            <a:ext cx="1163637" cy="1316038"/>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37" name="AutoShape 14"/>
          <p:cNvCxnSpPr>
            <a:cxnSpLocks noChangeShapeType="1"/>
            <a:stCxn id="30" idx="5"/>
            <a:endCxn id="29" idx="7"/>
          </p:cNvCxnSpPr>
          <p:nvPr/>
        </p:nvCxnSpPr>
        <p:spPr bwMode="auto">
          <a:xfrm>
            <a:off x="8511586" y="4321402"/>
            <a:ext cx="0" cy="118745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38" name="AutoShape 15"/>
          <p:cNvCxnSpPr>
            <a:cxnSpLocks noChangeShapeType="1"/>
            <a:stCxn id="29" idx="1"/>
            <a:endCxn id="30" idx="3"/>
          </p:cNvCxnSpPr>
          <p:nvPr/>
        </p:nvCxnSpPr>
        <p:spPr bwMode="auto">
          <a:xfrm flipV="1">
            <a:off x="8136936" y="4321402"/>
            <a:ext cx="0" cy="118745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39" name="AutoShape 16"/>
          <p:cNvCxnSpPr>
            <a:cxnSpLocks noChangeShapeType="1"/>
            <a:stCxn id="27" idx="7"/>
            <a:endCxn id="29" idx="1"/>
          </p:cNvCxnSpPr>
          <p:nvPr/>
        </p:nvCxnSpPr>
        <p:spPr bwMode="auto">
          <a:xfrm>
            <a:off x="7063786" y="5508852"/>
            <a:ext cx="1073150" cy="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40" name="AutoShape 17"/>
          <p:cNvCxnSpPr>
            <a:cxnSpLocks noChangeShapeType="1"/>
            <a:stCxn id="29" idx="3"/>
            <a:endCxn id="27" idx="5"/>
          </p:cNvCxnSpPr>
          <p:nvPr/>
        </p:nvCxnSpPr>
        <p:spPr bwMode="auto">
          <a:xfrm flipH="1">
            <a:off x="7063786" y="5921602"/>
            <a:ext cx="1073150" cy="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41" name="AutoShape 18"/>
          <p:cNvCxnSpPr>
            <a:cxnSpLocks noChangeShapeType="1"/>
            <a:stCxn id="27" idx="0"/>
            <a:endCxn id="30" idx="2"/>
          </p:cNvCxnSpPr>
          <p:nvPr/>
        </p:nvCxnSpPr>
        <p:spPr bwMode="auto">
          <a:xfrm flipV="1">
            <a:off x="6876461" y="4115027"/>
            <a:ext cx="1163637" cy="1316037"/>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42" name="AutoShape 19"/>
          <p:cNvCxnSpPr>
            <a:cxnSpLocks noChangeShapeType="1"/>
            <a:stCxn id="30" idx="4"/>
            <a:endCxn id="27" idx="6"/>
          </p:cNvCxnSpPr>
          <p:nvPr/>
        </p:nvCxnSpPr>
        <p:spPr bwMode="auto">
          <a:xfrm flipH="1">
            <a:off x="7160623" y="4399189"/>
            <a:ext cx="1163638" cy="1316038"/>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43" name="AutoShape 20"/>
          <p:cNvCxnSpPr>
            <a:cxnSpLocks noChangeShapeType="1"/>
            <a:stCxn id="28" idx="0"/>
            <a:endCxn id="28" idx="2"/>
          </p:cNvCxnSpPr>
          <p:nvPr/>
        </p:nvCxnSpPr>
        <p:spPr bwMode="auto">
          <a:xfrm rot="-5400000" flipH="1" flipV="1">
            <a:off x="6592298" y="3830864"/>
            <a:ext cx="284163" cy="284163"/>
          </a:xfrm>
          <a:prstGeom prst="curvedConnector4">
            <a:avLst>
              <a:gd name="adj1" fmla="val -73741"/>
              <a:gd name="adj2" fmla="val 17374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44" name="AutoShape 21"/>
          <p:cNvCxnSpPr>
            <a:cxnSpLocks noChangeShapeType="1"/>
            <a:stCxn id="30" idx="0"/>
            <a:endCxn id="30" idx="6"/>
          </p:cNvCxnSpPr>
          <p:nvPr/>
        </p:nvCxnSpPr>
        <p:spPr bwMode="auto">
          <a:xfrm rot="5400000" flipV="1">
            <a:off x="8324260" y="3830865"/>
            <a:ext cx="284163" cy="284162"/>
          </a:xfrm>
          <a:prstGeom prst="curvedConnector4">
            <a:avLst>
              <a:gd name="adj1" fmla="val -73741"/>
              <a:gd name="adj2" fmla="val 17374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45" name="AutoShape 22"/>
          <p:cNvCxnSpPr>
            <a:cxnSpLocks noChangeShapeType="1"/>
            <a:stCxn id="29" idx="6"/>
            <a:endCxn id="29" idx="4"/>
          </p:cNvCxnSpPr>
          <p:nvPr/>
        </p:nvCxnSpPr>
        <p:spPr bwMode="auto">
          <a:xfrm flipH="1">
            <a:off x="8324261" y="5715227"/>
            <a:ext cx="284162" cy="284162"/>
          </a:xfrm>
          <a:prstGeom prst="curvedConnector4">
            <a:avLst>
              <a:gd name="adj1" fmla="val -73741"/>
              <a:gd name="adj2" fmla="val 17374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46" name="AutoShape 23"/>
          <p:cNvCxnSpPr>
            <a:cxnSpLocks noChangeShapeType="1"/>
            <a:stCxn id="27" idx="4"/>
            <a:endCxn id="27" idx="2"/>
          </p:cNvCxnSpPr>
          <p:nvPr/>
        </p:nvCxnSpPr>
        <p:spPr bwMode="auto">
          <a:xfrm rot="16200000" flipV="1">
            <a:off x="6592299" y="5715226"/>
            <a:ext cx="284162" cy="284163"/>
          </a:xfrm>
          <a:prstGeom prst="curvedConnector4">
            <a:avLst>
              <a:gd name="adj1" fmla="val -73741"/>
              <a:gd name="adj2" fmla="val 173741"/>
            </a:avLst>
          </a:prstGeom>
          <a:noFill/>
          <a:ln w="31750">
            <a:solidFill>
              <a:srgbClr val="009999"/>
            </a:solidFill>
            <a:round/>
            <a:headEnd type="triangle" w="med" len="me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776423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An HMM is memoryless</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At each time step </a:t>
                </a:r>
                <a:r>
                  <a:rPr lang="en-US" i="1" dirty="0">
                    <a:solidFill>
                      <a:srgbClr val="FF0000"/>
                    </a:solidFill>
                    <a:latin typeface="Times New Roman" panose="02020603050405020304" pitchFamily="18" charset="0"/>
                    <a:cs typeface="Times New Roman" panose="02020603050405020304" pitchFamily="18" charset="0"/>
                  </a:rPr>
                  <a:t>t</a:t>
                </a:r>
                <a:r>
                  <a:rPr lang="en-US" dirty="0"/>
                  <a:t>, </a:t>
                </a:r>
                <a:r>
                  <a:rPr lang="en-US" dirty="0" smtClean="0"/>
                  <a:t>the </a:t>
                </a:r>
                <a:r>
                  <a:rPr lang="en-US" dirty="0"/>
                  <a:t>only thing that affects </a:t>
                </a:r>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𝑡</m:t>
                        </m:r>
                      </m:sub>
                    </m:sSub>
                  </m:oMath>
                </a14:m>
                <a:r>
                  <a:rPr lang="en-US" dirty="0" smtClean="0"/>
                  <a:t> is </a:t>
                </a:r>
                <a:r>
                  <a:rPr lang="en-US" dirty="0"/>
                  <a:t>the current state </a:t>
                </a:r>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𝜋</m:t>
                        </m:r>
                      </m:e>
                      <m:sub>
                        <m:r>
                          <a:rPr lang="en-US" b="0" i="1" smtClean="0">
                            <a:solidFill>
                              <a:srgbClr val="FF0000"/>
                            </a:solidFill>
                            <a:latin typeface="Cambria Math" panose="02040503050406030204" pitchFamily="18" charset="0"/>
                          </a:rPr>
                          <m:t>𝑡</m:t>
                        </m:r>
                      </m:sub>
                    </m:sSub>
                  </m:oMath>
                </a14:m>
                <a:endParaRPr lang="en-US" dirty="0"/>
              </a:p>
              <a:p>
                <a:endParaRPr lang="en-US" i="1" dirty="0" smtClean="0">
                  <a:latin typeface="Cambria Math" panose="02040503050406030204" pitchFamily="18" charset="0"/>
                </a:endParaRPr>
              </a:p>
              <a:p>
                <a14:m>
                  <m:oMath xmlns:m="http://schemas.openxmlformats.org/officeDocument/2006/math">
                    <m:r>
                      <a:rPr lang="en-US" i="1" dirty="0" smtClean="0">
                        <a:latin typeface="Cambria Math" panose="02040503050406030204" pitchFamily="18" charset="0"/>
                      </a:rPr>
                      <m:t>𝑃</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𝑡</m:t>
                        </m:r>
                      </m:sub>
                    </m:sSub>
                    <m:r>
                      <a:rPr lang="en-US" i="1" dirty="0">
                        <a:latin typeface="Cambria Math" panose="02040503050406030204" pitchFamily="18" charset="0"/>
                      </a:rPr>
                      <m:t>=</m:t>
                    </m:r>
                    <m:r>
                      <a:rPr lang="en-US" b="0" i="1" dirty="0" smtClean="0">
                        <a:latin typeface="Cambria Math" panose="02040503050406030204" pitchFamily="18" charset="0"/>
                      </a:rPr>
                      <m:t>𝑏</m:t>
                    </m:r>
                    <m:r>
                      <a:rPr lang="en-US" i="1" dirty="0">
                        <a:latin typeface="Cambria Math" panose="02040503050406030204" pitchFamily="18" charset="0"/>
                      </a:rPr>
                      <m:t> | “</m:t>
                    </m:r>
                    <m:r>
                      <a:rPr lang="en-US" i="1" dirty="0">
                        <a:latin typeface="Cambria Math" panose="02040503050406030204" pitchFamily="18" charset="0"/>
                      </a:rPr>
                      <m:t>𝑤h𝑎𝑡𝑒𝑣𝑒𝑟</m:t>
                    </m:r>
                    <m:r>
                      <a:rPr lang="en-US" i="1" dirty="0">
                        <a:latin typeface="Cambria Math" panose="02040503050406030204" pitchFamily="18" charset="0"/>
                      </a:rPr>
                      <m:t> </m:t>
                    </m:r>
                    <m:r>
                      <a:rPr lang="en-US" i="1" dirty="0">
                        <a:latin typeface="Cambria Math" panose="02040503050406030204" pitchFamily="18" charset="0"/>
                      </a:rPr>
                      <m:t>h𝑎𝑝𝑝𝑒𝑛𝑒𝑑</m:t>
                    </m:r>
                    <m:r>
                      <a:rPr lang="en-US" i="1" dirty="0">
                        <a:latin typeface="Cambria Math" panose="02040503050406030204" pitchFamily="18" charset="0"/>
                      </a:rPr>
                      <m:t> </m:t>
                    </m:r>
                    <m:r>
                      <a:rPr lang="en-US" i="1" dirty="0">
                        <a:latin typeface="Cambria Math" panose="02040503050406030204" pitchFamily="18" charset="0"/>
                      </a:rPr>
                      <m:t>𝑠𝑜</m:t>
                    </m:r>
                    <m:r>
                      <a:rPr lang="en-US" i="1" dirty="0">
                        <a:latin typeface="Cambria Math" panose="02040503050406030204" pitchFamily="18" charset="0"/>
                      </a:rPr>
                      <m:t> </m:t>
                    </m:r>
                    <m:r>
                      <a:rPr lang="en-US" i="1" dirty="0">
                        <a:latin typeface="Cambria Math" panose="02040503050406030204" pitchFamily="18" charset="0"/>
                      </a:rPr>
                      <m:t>𝑓𝑎𝑟</m:t>
                    </m:r>
                    <m:r>
                      <a:rPr lang="en-US" i="1" dirty="0">
                        <a:latin typeface="Cambria Math" panose="02040503050406030204" pitchFamily="18" charset="0"/>
                      </a:rPr>
                      <m:t>”) </m:t>
                    </m:r>
                  </m:oMath>
                </a14:m>
                <a:endParaRPr lang="en-US" i="1" dirty="0" smtClean="0">
                  <a:latin typeface="Cambria Math" panose="02040503050406030204" pitchFamily="18" charset="0"/>
                </a:endParaRPr>
              </a:p>
              <a:p>
                <a14:m>
                  <m:oMath xmlns:m="http://schemas.openxmlformats.org/officeDocument/2006/math">
                    <m:r>
                      <a:rPr lang="en-US" i="1" dirty="0">
                        <a:latin typeface="Cambria Math" panose="02040503050406030204" pitchFamily="18" charset="0"/>
                      </a:rPr>
                      <m:t>=</m:t>
                    </m:r>
                    <m:r>
                      <a:rPr lang="en-US" i="1" dirty="0" smtClean="0">
                        <a:latin typeface="Cambria Math" panose="02040503050406030204" pitchFamily="18" charset="0"/>
                      </a:rPr>
                      <m:t>𝑃</m:t>
                    </m:r>
                    <m:d>
                      <m:dPr>
                        <m:endChr m:val="|"/>
                        <m:ctrlPr>
                          <a:rPr lang="en-US" i="1" dirty="0" smtClean="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𝑡</m:t>
                            </m:r>
                          </m:sub>
                        </m:sSub>
                        <m:r>
                          <a:rPr lang="en-US" i="1" dirty="0">
                            <a:latin typeface="Cambria Math" panose="02040503050406030204" pitchFamily="18" charset="0"/>
                          </a:rPr>
                          <m:t>=</m:t>
                        </m:r>
                        <m:r>
                          <a:rPr lang="en-US" i="1" dirty="0">
                            <a:latin typeface="Cambria Math" panose="02040503050406030204" pitchFamily="18" charset="0"/>
                          </a:rPr>
                          <m:t>𝑏</m:t>
                        </m:r>
                      </m:e>
                    </m:d>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𝜋</m:t>
                        </m:r>
                      </m:e>
                      <m:sub>
                        <m:r>
                          <a:rPr lang="en-US" b="0" i="1" dirty="0" smtClean="0">
                            <a:latin typeface="Cambria Math" panose="02040503050406030204" pitchFamily="18" charset="0"/>
                          </a:rPr>
                          <m:t>1</m:t>
                        </m:r>
                      </m:sub>
                    </m:sSub>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𝜋</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𝜋</m:t>
                        </m:r>
                      </m:e>
                      <m:sub>
                        <m:r>
                          <a:rPr lang="en-US" b="0" i="1" dirty="0" smtClean="0">
                            <a:latin typeface="Cambria Math" panose="02040503050406030204" pitchFamily="18" charset="0"/>
                          </a:rPr>
                          <m:t>𝑡</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2</m:t>
                        </m:r>
                      </m:sub>
                    </m:sSub>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𝑥</m:t>
                        </m:r>
                      </m:e>
                      <m:sub>
                        <m:r>
                          <a:rPr lang="en-US" b="0" i="1" dirty="0" smtClean="0">
                            <a:latin typeface="Cambria Math" panose="02040503050406030204" pitchFamily="18" charset="0"/>
                          </a:rPr>
                          <m:t>𝑡</m:t>
                        </m:r>
                      </m:sub>
                    </m:sSub>
                    <m:r>
                      <a:rPr lang="en-US" i="1" dirty="0">
                        <a:latin typeface="Cambria Math" panose="02040503050406030204" pitchFamily="18" charset="0"/>
                      </a:rPr>
                      <m:t>)</m:t>
                    </m:r>
                  </m:oMath>
                </a14:m>
                <a:endParaRPr lang="en-US" i="1" dirty="0" smtClean="0">
                  <a:latin typeface="Cambria Math" panose="02040503050406030204" pitchFamily="18" charset="0"/>
                </a:endParaRPr>
              </a:p>
              <a:p>
                <a14:m>
                  <m:oMath xmlns:m="http://schemas.openxmlformats.org/officeDocument/2006/math">
                    <m:r>
                      <a:rPr lang="en-US" i="1" dirty="0">
                        <a:latin typeface="Cambria Math" panose="02040503050406030204" pitchFamily="18" charset="0"/>
                      </a:rPr>
                      <m:t>=</m:t>
                    </m:r>
                    <m:r>
                      <a:rPr lang="en-US" i="1" dirty="0" smtClean="0">
                        <a:latin typeface="Cambria Math" panose="02040503050406030204" pitchFamily="18" charset="0"/>
                      </a:rPr>
                      <m:t>𝑃</m:t>
                    </m:r>
                    <m:d>
                      <m:dPr>
                        <m:endChr m:val="|"/>
                        <m:ctrlPr>
                          <a:rPr lang="en-US" i="1" dirty="0" smtClean="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𝑡</m:t>
                            </m:r>
                          </m:sub>
                        </m:sSub>
                        <m:r>
                          <a:rPr lang="en-US" i="1" dirty="0">
                            <a:latin typeface="Cambria Math" panose="02040503050406030204" pitchFamily="18" charset="0"/>
                          </a:rPr>
                          <m:t>=</m:t>
                        </m:r>
                        <m:r>
                          <a:rPr lang="en-US" i="1" dirty="0">
                            <a:latin typeface="Cambria Math" panose="02040503050406030204" pitchFamily="18" charset="0"/>
                          </a:rPr>
                          <m:t>𝑏</m:t>
                        </m:r>
                      </m:e>
                    </m:d>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𝜋</m:t>
                        </m:r>
                      </m:e>
                      <m:sub>
                        <m:r>
                          <a:rPr lang="en-US" i="1" dirty="0" smtClean="0">
                            <a:latin typeface="Cambria Math" panose="02040503050406030204" pitchFamily="18" charset="0"/>
                          </a:rPr>
                          <m:t>𝑡</m:t>
                        </m:r>
                      </m:sub>
                    </m:sSub>
                    <m:r>
                      <a:rPr lang="en-US" i="1" dirty="0" smtClean="0">
                        <a:latin typeface="Cambria Math" panose="02040503050406030204" pitchFamily="18" charset="0"/>
                      </a:rPr>
                      <m:t>)</m:t>
                    </m:r>
                  </m:oMath>
                </a14:m>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2280" t="-1680" r="-22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36</a:t>
            </a:fld>
            <a:endParaRPr lang="en-US" altLang="zh-TW"/>
          </a:p>
        </p:txBody>
      </p:sp>
      <p:sp>
        <p:nvSpPr>
          <p:cNvPr id="47" name="Oval 4"/>
          <p:cNvSpPr>
            <a:spLocks noChangeArrowheads="1"/>
          </p:cNvSpPr>
          <p:nvPr/>
        </p:nvSpPr>
        <p:spPr bwMode="auto">
          <a:xfrm>
            <a:off x="6872600" y="5450114"/>
            <a:ext cx="530225" cy="530225"/>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K</a:t>
            </a:r>
          </a:p>
        </p:txBody>
      </p:sp>
      <p:sp>
        <p:nvSpPr>
          <p:cNvPr id="48" name="Oval 5"/>
          <p:cNvSpPr>
            <a:spLocks noChangeArrowheads="1"/>
          </p:cNvSpPr>
          <p:nvPr/>
        </p:nvSpPr>
        <p:spPr bwMode="auto">
          <a:xfrm>
            <a:off x="6872600" y="3849914"/>
            <a:ext cx="530225" cy="530225"/>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49" name="Oval 6"/>
          <p:cNvSpPr>
            <a:spLocks noChangeArrowheads="1"/>
          </p:cNvSpPr>
          <p:nvPr/>
        </p:nvSpPr>
        <p:spPr bwMode="auto">
          <a:xfrm>
            <a:off x="8320400" y="5450114"/>
            <a:ext cx="530225" cy="530225"/>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a:t>
            </a:r>
          </a:p>
        </p:txBody>
      </p:sp>
      <p:sp>
        <p:nvSpPr>
          <p:cNvPr id="50" name="Oval 7"/>
          <p:cNvSpPr>
            <a:spLocks noChangeArrowheads="1"/>
          </p:cNvSpPr>
          <p:nvPr/>
        </p:nvSpPr>
        <p:spPr bwMode="auto">
          <a:xfrm>
            <a:off x="8320400" y="3849914"/>
            <a:ext cx="530225" cy="530225"/>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cxnSp>
        <p:nvCxnSpPr>
          <p:cNvPr id="51" name="AutoShape 8"/>
          <p:cNvCxnSpPr>
            <a:cxnSpLocks noChangeShapeType="1"/>
            <a:stCxn id="48" idx="7"/>
            <a:endCxn id="50" idx="1"/>
          </p:cNvCxnSpPr>
          <p:nvPr/>
        </p:nvCxnSpPr>
        <p:spPr bwMode="auto">
          <a:xfrm>
            <a:off x="7325038" y="3908652"/>
            <a:ext cx="1073150" cy="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52" name="AutoShape 9"/>
          <p:cNvCxnSpPr>
            <a:cxnSpLocks noChangeShapeType="1"/>
            <a:stCxn id="50" idx="3"/>
            <a:endCxn id="48" idx="5"/>
          </p:cNvCxnSpPr>
          <p:nvPr/>
        </p:nvCxnSpPr>
        <p:spPr bwMode="auto">
          <a:xfrm flipH="1">
            <a:off x="7325038" y="4321402"/>
            <a:ext cx="1073150" cy="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53" name="AutoShape 10"/>
          <p:cNvCxnSpPr>
            <a:cxnSpLocks noChangeShapeType="1"/>
            <a:stCxn id="48" idx="5"/>
            <a:endCxn id="47" idx="7"/>
          </p:cNvCxnSpPr>
          <p:nvPr/>
        </p:nvCxnSpPr>
        <p:spPr bwMode="auto">
          <a:xfrm>
            <a:off x="7325038" y="4321402"/>
            <a:ext cx="0" cy="118745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54" name="AutoShape 11"/>
          <p:cNvCxnSpPr>
            <a:cxnSpLocks noChangeShapeType="1"/>
            <a:stCxn id="47" idx="1"/>
            <a:endCxn id="48" idx="3"/>
          </p:cNvCxnSpPr>
          <p:nvPr/>
        </p:nvCxnSpPr>
        <p:spPr bwMode="auto">
          <a:xfrm flipV="1">
            <a:off x="6950388" y="4321402"/>
            <a:ext cx="0" cy="118745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55" name="AutoShape 12"/>
          <p:cNvCxnSpPr>
            <a:cxnSpLocks noChangeShapeType="1"/>
            <a:stCxn id="48" idx="6"/>
            <a:endCxn id="49" idx="0"/>
          </p:cNvCxnSpPr>
          <p:nvPr/>
        </p:nvCxnSpPr>
        <p:spPr bwMode="auto">
          <a:xfrm>
            <a:off x="7421875" y="4115027"/>
            <a:ext cx="1163638" cy="1316037"/>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56" name="AutoShape 13"/>
          <p:cNvCxnSpPr>
            <a:cxnSpLocks noChangeShapeType="1"/>
            <a:stCxn id="49" idx="2"/>
            <a:endCxn id="48" idx="4"/>
          </p:cNvCxnSpPr>
          <p:nvPr/>
        </p:nvCxnSpPr>
        <p:spPr bwMode="auto">
          <a:xfrm flipH="1" flipV="1">
            <a:off x="7137713" y="4399189"/>
            <a:ext cx="1163637" cy="1316038"/>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57" name="AutoShape 14"/>
          <p:cNvCxnSpPr>
            <a:cxnSpLocks noChangeShapeType="1"/>
            <a:stCxn id="50" idx="5"/>
            <a:endCxn id="49" idx="7"/>
          </p:cNvCxnSpPr>
          <p:nvPr/>
        </p:nvCxnSpPr>
        <p:spPr bwMode="auto">
          <a:xfrm>
            <a:off x="8772838" y="4321402"/>
            <a:ext cx="0" cy="118745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58" name="AutoShape 15"/>
          <p:cNvCxnSpPr>
            <a:cxnSpLocks noChangeShapeType="1"/>
            <a:stCxn id="49" idx="1"/>
            <a:endCxn id="50" idx="3"/>
          </p:cNvCxnSpPr>
          <p:nvPr/>
        </p:nvCxnSpPr>
        <p:spPr bwMode="auto">
          <a:xfrm flipV="1">
            <a:off x="8398188" y="4321402"/>
            <a:ext cx="0" cy="118745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59" name="AutoShape 16"/>
          <p:cNvCxnSpPr>
            <a:cxnSpLocks noChangeShapeType="1"/>
            <a:stCxn id="47" idx="7"/>
            <a:endCxn id="49" idx="1"/>
          </p:cNvCxnSpPr>
          <p:nvPr/>
        </p:nvCxnSpPr>
        <p:spPr bwMode="auto">
          <a:xfrm>
            <a:off x="7325038" y="5508852"/>
            <a:ext cx="1073150" cy="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60" name="AutoShape 17"/>
          <p:cNvCxnSpPr>
            <a:cxnSpLocks noChangeShapeType="1"/>
            <a:stCxn id="49" idx="3"/>
            <a:endCxn id="47" idx="5"/>
          </p:cNvCxnSpPr>
          <p:nvPr/>
        </p:nvCxnSpPr>
        <p:spPr bwMode="auto">
          <a:xfrm flipH="1">
            <a:off x="7325038" y="5921602"/>
            <a:ext cx="1073150" cy="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61" name="AutoShape 18"/>
          <p:cNvCxnSpPr>
            <a:cxnSpLocks noChangeShapeType="1"/>
            <a:stCxn id="47" idx="0"/>
            <a:endCxn id="50" idx="2"/>
          </p:cNvCxnSpPr>
          <p:nvPr/>
        </p:nvCxnSpPr>
        <p:spPr bwMode="auto">
          <a:xfrm flipV="1">
            <a:off x="7137713" y="4115027"/>
            <a:ext cx="1163637" cy="1316037"/>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62" name="AutoShape 19"/>
          <p:cNvCxnSpPr>
            <a:cxnSpLocks noChangeShapeType="1"/>
            <a:stCxn id="50" idx="4"/>
            <a:endCxn id="47" idx="6"/>
          </p:cNvCxnSpPr>
          <p:nvPr/>
        </p:nvCxnSpPr>
        <p:spPr bwMode="auto">
          <a:xfrm flipH="1">
            <a:off x="7421875" y="4399189"/>
            <a:ext cx="1163638" cy="1316038"/>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63" name="AutoShape 20"/>
          <p:cNvCxnSpPr>
            <a:cxnSpLocks noChangeShapeType="1"/>
            <a:stCxn id="48" idx="0"/>
            <a:endCxn id="48" idx="2"/>
          </p:cNvCxnSpPr>
          <p:nvPr/>
        </p:nvCxnSpPr>
        <p:spPr bwMode="auto">
          <a:xfrm rot="-5400000" flipH="1" flipV="1">
            <a:off x="6853550" y="3830864"/>
            <a:ext cx="284163" cy="284163"/>
          </a:xfrm>
          <a:prstGeom prst="curvedConnector4">
            <a:avLst>
              <a:gd name="adj1" fmla="val -73741"/>
              <a:gd name="adj2" fmla="val 17374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64" name="AutoShape 21"/>
          <p:cNvCxnSpPr>
            <a:cxnSpLocks noChangeShapeType="1"/>
            <a:stCxn id="50" idx="0"/>
            <a:endCxn id="50" idx="6"/>
          </p:cNvCxnSpPr>
          <p:nvPr/>
        </p:nvCxnSpPr>
        <p:spPr bwMode="auto">
          <a:xfrm rot="5400000" flipV="1">
            <a:off x="8585512" y="3830865"/>
            <a:ext cx="284163" cy="284162"/>
          </a:xfrm>
          <a:prstGeom prst="curvedConnector4">
            <a:avLst>
              <a:gd name="adj1" fmla="val -73741"/>
              <a:gd name="adj2" fmla="val 17374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65" name="AutoShape 22"/>
          <p:cNvCxnSpPr>
            <a:cxnSpLocks noChangeShapeType="1"/>
            <a:stCxn id="49" idx="6"/>
            <a:endCxn id="49" idx="4"/>
          </p:cNvCxnSpPr>
          <p:nvPr/>
        </p:nvCxnSpPr>
        <p:spPr bwMode="auto">
          <a:xfrm flipH="1">
            <a:off x="8585513" y="5715227"/>
            <a:ext cx="284162" cy="284162"/>
          </a:xfrm>
          <a:prstGeom prst="curvedConnector4">
            <a:avLst>
              <a:gd name="adj1" fmla="val -73741"/>
              <a:gd name="adj2" fmla="val 17374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66" name="AutoShape 23"/>
          <p:cNvCxnSpPr>
            <a:cxnSpLocks noChangeShapeType="1"/>
            <a:stCxn id="47" idx="4"/>
            <a:endCxn id="47" idx="2"/>
          </p:cNvCxnSpPr>
          <p:nvPr/>
        </p:nvCxnSpPr>
        <p:spPr bwMode="auto">
          <a:xfrm rot="16200000" flipV="1">
            <a:off x="6853551" y="5715226"/>
            <a:ext cx="284162" cy="284163"/>
          </a:xfrm>
          <a:prstGeom prst="curvedConnector4">
            <a:avLst>
              <a:gd name="adj1" fmla="val -73741"/>
              <a:gd name="adj2" fmla="val 173741"/>
            </a:avLst>
          </a:prstGeom>
          <a:noFill/>
          <a:ln w="31750">
            <a:solidFill>
              <a:srgbClr val="009999"/>
            </a:solidFill>
            <a:round/>
            <a:headEnd type="triangle" w="med" len="me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511688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Definition of HMM</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smtClean="0"/>
                  <a:t>Definition: A hidden Markov model (HMM)</a:t>
                </a:r>
              </a:p>
              <a:p>
                <a:pPr lvl="1"/>
                <a:r>
                  <a:rPr lang="en-US" dirty="0">
                    <a:solidFill>
                      <a:srgbClr val="FF0000"/>
                    </a:solidFill>
                  </a:rPr>
                  <a:t>Alphabet</a:t>
                </a:r>
                <a:r>
                  <a:rPr lang="en-US" dirty="0" smtClean="0"/>
                  <a:t>	</a:t>
                </a:r>
                <a:r>
                  <a:rPr lang="en-US" dirty="0"/>
                  <a:t> </a:t>
                </a:r>
                <a:r>
                  <a:rPr lang="en-US" dirty="0" smtClean="0"/>
                  <a:t>    </a:t>
                </a:r>
                <a14:m>
                  <m:oMath xmlns:m="http://schemas.openxmlformats.org/officeDocument/2006/math">
                    <m:r>
                      <m:rPr>
                        <m:sty m:val="p"/>
                      </m:rPr>
                      <a:rPr lang="el-GR" i="0" dirty="0" smtClean="0">
                        <a:latin typeface="Cambria Math" panose="02040503050406030204" pitchFamily="18" charset="0"/>
                        <a:ea typeface="Cambria Math" panose="02040503050406030204" pitchFamily="18" charset="0"/>
                      </a:rPr>
                      <m:t>Σ</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𝑏</m:t>
                        </m:r>
                      </m:e>
                      <m:sub>
                        <m:r>
                          <a:rPr lang="en-US" i="1" dirty="0" smtClean="0">
                            <a:latin typeface="Cambria Math" panose="02040503050406030204" pitchFamily="18" charset="0"/>
                          </a:rPr>
                          <m:t>1</m:t>
                        </m:r>
                      </m:sub>
                    </m:sSub>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𝑏</m:t>
                        </m:r>
                      </m:e>
                      <m:sub>
                        <m:r>
                          <a:rPr lang="en-US" i="1" dirty="0" smtClean="0">
                            <a:latin typeface="Cambria Math" panose="02040503050406030204" pitchFamily="18" charset="0"/>
                          </a:rPr>
                          <m:t>2</m:t>
                        </m:r>
                      </m:sub>
                    </m:sSub>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𝑏</m:t>
                        </m:r>
                      </m:e>
                      <m:sub>
                        <m:r>
                          <a:rPr lang="en-US" i="1" dirty="0" err="1">
                            <a:latin typeface="Cambria Math" panose="02040503050406030204" pitchFamily="18" charset="0"/>
                          </a:rPr>
                          <m:t>𝑀</m:t>
                        </m:r>
                      </m:sub>
                    </m:sSub>
                    <m:r>
                      <a:rPr lang="en-US" i="1" dirty="0">
                        <a:latin typeface="Cambria Math" panose="02040503050406030204" pitchFamily="18" charset="0"/>
                      </a:rPr>
                      <m:t>}</m:t>
                    </m:r>
                  </m:oMath>
                </a14:m>
                <a:endParaRPr lang="en-US" dirty="0"/>
              </a:p>
              <a:p>
                <a:pPr lvl="1"/>
                <a:r>
                  <a:rPr lang="en-US" dirty="0">
                    <a:solidFill>
                      <a:srgbClr val="FF0000"/>
                    </a:solidFill>
                  </a:rPr>
                  <a:t>Set of states </a:t>
                </a:r>
                <a:r>
                  <a:rPr lang="en-US" dirty="0" smtClean="0">
                    <a:solidFill>
                      <a:srgbClr val="FF0000"/>
                    </a:solidFill>
                  </a:rPr>
                  <a:t>  </a:t>
                </a:r>
                <a14:m>
                  <m:oMath xmlns:m="http://schemas.openxmlformats.org/officeDocument/2006/math">
                    <m:r>
                      <a:rPr lang="en-US" i="1" dirty="0" smtClean="0">
                        <a:latin typeface="Cambria Math" panose="02040503050406030204" pitchFamily="18" charset="0"/>
                      </a:rPr>
                      <m:t>𝑄</m:t>
                    </m:r>
                    <m:r>
                      <a:rPr lang="en-US" i="1" dirty="0" smtClean="0">
                        <a:latin typeface="Cambria Math" panose="02040503050406030204" pitchFamily="18" charset="0"/>
                      </a:rPr>
                      <m:t>={ 1, …, </m:t>
                    </m:r>
                    <m:r>
                      <a:rPr lang="en-US" i="1" dirty="0" smtClean="0">
                        <a:latin typeface="Cambria Math" panose="02040503050406030204" pitchFamily="18" charset="0"/>
                      </a:rPr>
                      <m:t>𝐾</m:t>
                    </m:r>
                    <m:r>
                      <a:rPr lang="en-US" i="1" dirty="0" smtClean="0">
                        <a:latin typeface="Cambria Math" panose="02040503050406030204" pitchFamily="18" charset="0"/>
                      </a:rPr>
                      <m:t> }</m:t>
                    </m:r>
                  </m:oMath>
                </a14:m>
                <a:endParaRPr lang="en-US" dirty="0"/>
              </a:p>
              <a:p>
                <a:pPr lvl="1"/>
                <a:r>
                  <a:rPr lang="en-US" dirty="0">
                    <a:solidFill>
                      <a:srgbClr val="FF0000"/>
                    </a:solidFill>
                  </a:rPr>
                  <a:t>Transition probabilities between any two </a:t>
                </a:r>
                <a:r>
                  <a:rPr lang="en-US" dirty="0" smtClean="0">
                    <a:solidFill>
                      <a:srgbClr val="FF0000"/>
                    </a:solidFill>
                  </a:rPr>
                  <a:t>states</a:t>
                </a:r>
                <a:endParaRPr lang="en-US" b="0" i="1" dirty="0" smtClean="0">
                  <a:latin typeface="Cambria Math" panose="02040503050406030204" pitchFamily="18" charset="0"/>
                </a:endParaRPr>
              </a:p>
              <a:p>
                <a:pPr marL="200025" lvl="1" indent="0">
                  <a:buNone/>
                </a:pPr>
                <a:r>
                  <a:rPr lang="en-US" b="0" dirty="0" smtClean="0"/>
                  <a: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𝑎</m:t>
                        </m:r>
                      </m:e>
                      <m:sub>
                        <m:r>
                          <a:rPr lang="en-US" i="1" dirty="0" smtClean="0">
                            <a:latin typeface="Cambria Math" panose="02040503050406030204" pitchFamily="18" charset="0"/>
                          </a:rPr>
                          <m:t>𝑖𝑗</m:t>
                        </m:r>
                      </m:sub>
                    </m:sSub>
                    <m:r>
                      <a:rPr lang="en-US" i="1" dirty="0" smtClean="0">
                        <a:latin typeface="Cambria Math" panose="02040503050406030204" pitchFamily="18" charset="0"/>
                      </a:rPr>
                      <m:t>=</m:t>
                    </m:r>
                    <m:r>
                      <a:rPr lang="en-US" i="1" dirty="0" smtClean="0">
                        <a:latin typeface="Cambria Math" panose="02040503050406030204" pitchFamily="18" charset="0"/>
                      </a:rPr>
                      <m:t>𝑡𝑟𝑎𝑛𝑠𝑖𝑡𝑖𝑜𝑛</m:t>
                    </m:r>
                    <m:r>
                      <a:rPr lang="en-US" i="1" dirty="0" smtClean="0">
                        <a:latin typeface="Cambria Math" panose="02040503050406030204" pitchFamily="18" charset="0"/>
                      </a:rPr>
                      <m:t> </m:t>
                    </m:r>
                    <m:r>
                      <a:rPr lang="en-US" i="1" dirty="0" err="1" smtClean="0">
                        <a:latin typeface="Cambria Math" panose="02040503050406030204" pitchFamily="18" charset="0"/>
                      </a:rPr>
                      <m:t>𝑝𝑟𝑜𝑏</m:t>
                    </m:r>
                    <m:r>
                      <a:rPr lang="en-US" i="1" dirty="0" smtClean="0">
                        <a:latin typeface="Cambria Math" panose="02040503050406030204" pitchFamily="18" charset="0"/>
                      </a:rPr>
                      <m:t> </m:t>
                    </m:r>
                    <m:r>
                      <a:rPr lang="en-US" i="1" dirty="0" smtClean="0">
                        <a:latin typeface="Cambria Math" panose="02040503050406030204" pitchFamily="18" charset="0"/>
                      </a:rPr>
                      <m:t>𝑓𝑟𝑜𝑚</m:t>
                    </m:r>
                    <m:r>
                      <a:rPr lang="en-US" i="1" dirty="0" smtClean="0">
                        <a:latin typeface="Cambria Math" panose="02040503050406030204" pitchFamily="18" charset="0"/>
                      </a:rPr>
                      <m:t> </m:t>
                    </m:r>
                    <m:r>
                      <a:rPr lang="en-US" i="1" dirty="0" smtClean="0">
                        <a:latin typeface="Cambria Math" panose="02040503050406030204" pitchFamily="18" charset="0"/>
                      </a:rPr>
                      <m:t>𝑠𝑡𝑎𝑡𝑒</m:t>
                    </m:r>
                    <m:r>
                      <a:rPr lang="en-US" i="1" dirty="0" smtClean="0">
                        <a:latin typeface="Cambria Math" panose="02040503050406030204" pitchFamily="18" charset="0"/>
                      </a:rPr>
                      <m:t> </m:t>
                    </m:r>
                    <m:r>
                      <a:rPr lang="en-US" i="1" dirty="0" err="1" smtClean="0">
                        <a:latin typeface="Cambria Math" panose="02040503050406030204" pitchFamily="18" charset="0"/>
                      </a:rPr>
                      <m:t>𝑖</m:t>
                    </m:r>
                    <m:r>
                      <a:rPr lang="en-US" i="1" dirty="0" smtClean="0">
                        <a:latin typeface="Cambria Math" panose="02040503050406030204" pitchFamily="18" charset="0"/>
                      </a:rPr>
                      <m:t> </m:t>
                    </m:r>
                    <m:r>
                      <a:rPr lang="en-US" i="1" dirty="0" smtClean="0">
                        <a:latin typeface="Cambria Math" panose="02040503050406030204" pitchFamily="18" charset="0"/>
                      </a:rPr>
                      <m:t>𝑡𝑜</m:t>
                    </m:r>
                    <m:r>
                      <a:rPr lang="en-US" i="1" dirty="0" smtClean="0">
                        <a:latin typeface="Cambria Math" panose="02040503050406030204" pitchFamily="18" charset="0"/>
                      </a:rPr>
                      <m:t> </m:t>
                    </m:r>
                    <m:r>
                      <a:rPr lang="en-US" i="1" dirty="0" smtClean="0">
                        <a:latin typeface="Cambria Math" panose="02040503050406030204" pitchFamily="18" charset="0"/>
                      </a:rPr>
                      <m:t>𝑠𝑡𝑎𝑡𝑒</m:t>
                    </m:r>
                    <m:r>
                      <a:rPr lang="en-US" i="1" dirty="0" smtClean="0">
                        <a:latin typeface="Cambria Math" panose="02040503050406030204" pitchFamily="18" charset="0"/>
                      </a:rPr>
                      <m:t> </m:t>
                    </m:r>
                    <m:r>
                      <a:rPr lang="en-US" i="1" dirty="0" smtClean="0">
                        <a:latin typeface="Cambria Math" panose="02040503050406030204" pitchFamily="18" charset="0"/>
                      </a:rPr>
                      <m:t>𝑗</m:t>
                    </m:r>
                  </m:oMath>
                </a14:m>
                <a:endParaRPr lang="en-US" i="1" dirty="0" smtClean="0">
                  <a:latin typeface="Cambria Math" panose="02040503050406030204" pitchFamily="18" charset="0"/>
                </a:endParaRPr>
              </a:p>
              <a:p>
                <a:pPr marL="200025" lvl="1" indent="0">
                  <a:buNone/>
                </a:pPr>
                <a:r>
                  <a:rPr lang="en-US" b="0" dirty="0" smtClean="0"/>
                  <a: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𝑎</m:t>
                        </m:r>
                      </m:e>
                      <m:sub>
                        <m:r>
                          <a:rPr lang="en-US" i="1" dirty="0" smtClean="0">
                            <a:latin typeface="Cambria Math" panose="02040503050406030204" pitchFamily="18" charset="0"/>
                          </a:rPr>
                          <m:t>𝑖</m:t>
                        </m:r>
                        <m:r>
                          <a:rPr lang="en-US" i="1" dirty="0" smtClean="0">
                            <a:latin typeface="Cambria Math" panose="02040503050406030204" pitchFamily="18" charset="0"/>
                          </a:rPr>
                          <m:t>1</m:t>
                        </m:r>
                      </m:sub>
                    </m:sSub>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𝑎</m:t>
                        </m:r>
                      </m:e>
                      <m:sub>
                        <m:r>
                          <a:rPr lang="en-US" i="1" dirty="0" err="1">
                            <a:latin typeface="Cambria Math" panose="02040503050406030204" pitchFamily="18" charset="0"/>
                          </a:rPr>
                          <m:t>𝑖𝐾</m:t>
                        </m:r>
                      </m:sub>
                    </m:sSub>
                    <m:r>
                      <a:rPr lang="en-US" i="1" dirty="0">
                        <a:latin typeface="Cambria Math" panose="02040503050406030204" pitchFamily="18" charset="0"/>
                      </a:rPr>
                      <m:t>=1</m:t>
                    </m:r>
                    <m:r>
                      <a:rPr lang="en-US" i="1" dirty="0" smtClean="0">
                        <a:latin typeface="Cambria Math" panose="02040503050406030204" pitchFamily="18" charset="0"/>
                      </a:rPr>
                      <m:t>, </m:t>
                    </m:r>
                    <m:r>
                      <a:rPr lang="en-US" b="0" i="1" dirty="0" smtClean="0">
                        <a:latin typeface="Cambria Math" panose="02040503050406030204" pitchFamily="18" charset="0"/>
                      </a:rPr>
                      <m:t> </m:t>
                    </m:r>
                    <m:r>
                      <a:rPr lang="en-US" i="1" dirty="0" smtClean="0">
                        <a:latin typeface="Cambria Math" panose="02040503050406030204" pitchFamily="18" charset="0"/>
                      </a:rPr>
                      <m:t>𝑓𝑜𝑟</m:t>
                    </m:r>
                    <m:r>
                      <a:rPr lang="en-US" i="1" dirty="0" smtClean="0">
                        <a:latin typeface="Cambria Math" panose="02040503050406030204" pitchFamily="18" charset="0"/>
                      </a:rPr>
                      <m:t> </m:t>
                    </m:r>
                    <m:r>
                      <a:rPr lang="en-US" i="1" dirty="0" smtClean="0">
                        <a:latin typeface="Cambria Math" panose="02040503050406030204" pitchFamily="18" charset="0"/>
                      </a:rPr>
                      <m:t>𝑎𝑙𝑙</m:t>
                    </m:r>
                    <m:r>
                      <a:rPr lang="en-US" i="1" dirty="0" smtClean="0">
                        <a:latin typeface="Cambria Math" panose="02040503050406030204" pitchFamily="18" charset="0"/>
                      </a:rPr>
                      <m:t> </m:t>
                    </m:r>
                    <m:r>
                      <a:rPr lang="en-US" i="1" dirty="0" smtClean="0">
                        <a:latin typeface="Cambria Math" panose="02040503050406030204" pitchFamily="18" charset="0"/>
                      </a:rPr>
                      <m:t>𝑠𝑡𝑎𝑡𝑒𝑠</m:t>
                    </m:r>
                    <m:r>
                      <a:rPr lang="en-US" i="1" dirty="0" smtClean="0">
                        <a:latin typeface="Cambria Math" panose="02040503050406030204" pitchFamily="18" charset="0"/>
                      </a:rPr>
                      <m:t> </m:t>
                    </m:r>
                    <m:r>
                      <a:rPr lang="en-US" i="1" dirty="0" err="1">
                        <a:latin typeface="Cambria Math" panose="02040503050406030204" pitchFamily="18" charset="0"/>
                      </a:rPr>
                      <m:t>𝑖</m:t>
                    </m:r>
                    <m:r>
                      <a:rPr lang="en-US" i="1" dirty="0">
                        <a:latin typeface="Cambria Math" panose="02040503050406030204" pitchFamily="18" charset="0"/>
                      </a:rPr>
                      <m:t>=1…</m:t>
                    </m:r>
                    <m:r>
                      <a:rPr lang="en-US" i="1" dirty="0">
                        <a:latin typeface="Cambria Math" panose="02040503050406030204" pitchFamily="18" charset="0"/>
                      </a:rPr>
                      <m:t>𝐾</m:t>
                    </m:r>
                  </m:oMath>
                </a14:m>
                <a:endParaRPr lang="en-US" dirty="0"/>
              </a:p>
              <a:p>
                <a:pPr lvl="1"/>
                <a:endParaRPr lang="en-US" dirty="0"/>
              </a:p>
              <a:p>
                <a:pPr lvl="1"/>
                <a:r>
                  <a:rPr lang="en-US" dirty="0">
                    <a:solidFill>
                      <a:srgbClr val="FF0000"/>
                    </a:solidFill>
                  </a:rPr>
                  <a:t>Start probabilities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𝑎</m:t>
                        </m:r>
                      </m:e>
                      <m:sub>
                        <m:r>
                          <a:rPr lang="en-US" i="1" dirty="0" smtClean="0">
                            <a:latin typeface="Cambria Math" panose="02040503050406030204" pitchFamily="18" charset="0"/>
                          </a:rPr>
                          <m:t>0</m:t>
                        </m:r>
                        <m:r>
                          <a:rPr lang="en-US" i="1" dirty="0" smtClean="0">
                            <a:latin typeface="Cambria Math" panose="02040503050406030204" pitchFamily="18" charset="0"/>
                          </a:rPr>
                          <m:t>𝑖</m:t>
                        </m:r>
                      </m:sub>
                    </m:sSub>
                  </m:oMath>
                </a14:m>
                <a:endParaRPr lang="en-US" b="0" i="1" dirty="0" smtClean="0">
                  <a:latin typeface="Cambria Math" panose="02040503050406030204" pitchFamily="18" charset="0"/>
                </a:endParaRPr>
              </a:p>
              <a:p>
                <a:pPr marL="200025" lvl="1" indent="0">
                  <a:buNone/>
                </a:pPr>
                <a:r>
                  <a:rPr lang="en-US" b="0" dirty="0" smtClean="0"/>
                  <a: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𝑎</m:t>
                        </m:r>
                      </m:e>
                      <m:sub>
                        <m:r>
                          <a:rPr lang="en-US" i="1" dirty="0" smtClean="0">
                            <a:latin typeface="Cambria Math" panose="02040503050406030204" pitchFamily="18" charset="0"/>
                          </a:rPr>
                          <m:t>01</m:t>
                        </m:r>
                      </m:sub>
                    </m:sSub>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0</m:t>
                        </m:r>
                        <m:r>
                          <a:rPr lang="en-US" i="1" dirty="0">
                            <a:latin typeface="Cambria Math" panose="02040503050406030204" pitchFamily="18" charset="0"/>
                          </a:rPr>
                          <m:t>𝐾</m:t>
                        </m:r>
                      </m:sub>
                    </m:sSub>
                    <m:r>
                      <a:rPr lang="en-US" i="1" dirty="0">
                        <a:latin typeface="Cambria Math" panose="02040503050406030204" pitchFamily="18" charset="0"/>
                      </a:rPr>
                      <m:t>=1</m:t>
                    </m:r>
                  </m:oMath>
                </a14:m>
                <a:endParaRPr lang="en-US" dirty="0"/>
              </a:p>
              <a:p>
                <a:pPr lvl="1"/>
                <a:endParaRPr lang="en-US" dirty="0"/>
              </a:p>
              <a:p>
                <a:pPr lvl="1"/>
                <a:r>
                  <a:rPr lang="en-US" dirty="0">
                    <a:solidFill>
                      <a:srgbClr val="FF0000"/>
                    </a:solidFill>
                  </a:rPr>
                  <a:t>Emission probabilities </a:t>
                </a:r>
                <a:r>
                  <a:rPr lang="en-US" dirty="0"/>
                  <a:t>within each </a:t>
                </a:r>
                <a:r>
                  <a:rPr lang="en-US" dirty="0" smtClean="0"/>
                  <a:t>state</a:t>
                </a:r>
              </a:p>
              <a:p>
                <a:pPr marL="200025" lvl="1" indent="0">
                  <a:buNone/>
                </a:pPr>
                <a:r>
                  <a:rPr lang="en-US" b="0" dirty="0"/>
                  <a:t> </a:t>
                </a:r>
                <a:r>
                  <a:rPr lang="en-US" b="0" dirty="0" smtClean="0"/>
                  <a: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𝑒</m:t>
                        </m:r>
                      </m:e>
                      <m:sub>
                        <m:r>
                          <a:rPr lang="en-US" i="1" dirty="0" smtClean="0">
                            <a:latin typeface="Cambria Math" panose="02040503050406030204" pitchFamily="18" charset="0"/>
                          </a:rPr>
                          <m:t>𝑖</m:t>
                        </m:r>
                      </m:sub>
                    </m:sSub>
                    <m:d>
                      <m:dPr>
                        <m:ctrlPr>
                          <a:rPr lang="en-US" b="0" i="1" dirty="0" smtClean="0">
                            <a:latin typeface="Cambria Math" panose="02040503050406030204" pitchFamily="18" charset="0"/>
                          </a:rPr>
                        </m:ctrlPr>
                      </m:dPr>
                      <m:e>
                        <m:r>
                          <a:rPr lang="en-US" i="1" dirty="0" smtClean="0">
                            <a:latin typeface="Cambria Math" panose="02040503050406030204" pitchFamily="18" charset="0"/>
                          </a:rPr>
                          <m:t>𝑏</m:t>
                        </m:r>
                      </m:e>
                    </m:d>
                    <m:r>
                      <a:rPr lang="en-US" i="1" dirty="0">
                        <a:latin typeface="Cambria Math" panose="02040503050406030204" pitchFamily="18" charset="0"/>
                      </a:rPr>
                      <m:t>=</m:t>
                    </m:r>
                    <m:r>
                      <a:rPr lang="en-US" i="1" dirty="0">
                        <a:latin typeface="Cambria Math" panose="02040503050406030204" pitchFamily="18" charset="0"/>
                      </a:rPr>
                      <m:t>𝑃</m:t>
                    </m:r>
                    <m:d>
                      <m:dPr>
                        <m:ctrlPr>
                          <a:rPr lang="en-US" i="1" dirty="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𝑖</m:t>
                            </m:r>
                          </m:sub>
                        </m:sSub>
                        <m:r>
                          <a:rPr lang="en-US" i="1" dirty="0">
                            <a:latin typeface="Cambria Math" panose="02040503050406030204" pitchFamily="18" charset="0"/>
                          </a:rPr>
                          <m:t>=</m:t>
                        </m:r>
                        <m:r>
                          <a:rPr lang="en-US" i="1" dirty="0">
                            <a:latin typeface="Cambria Math" panose="02040503050406030204" pitchFamily="18" charset="0"/>
                          </a:rPr>
                          <m:t>𝑏</m:t>
                        </m:r>
                      </m:e>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𝜋</m:t>
                            </m:r>
                          </m:e>
                          <m:sub>
                            <m:r>
                              <a:rPr lang="en-US" b="0" i="1" dirty="0" smtClean="0">
                                <a:latin typeface="Cambria Math" panose="02040503050406030204" pitchFamily="18" charset="0"/>
                              </a:rPr>
                              <m:t>𝑖</m:t>
                            </m:r>
                          </m:sub>
                        </m:sSub>
                        <m:r>
                          <a:rPr lang="en-US" i="1" dirty="0">
                            <a:latin typeface="Cambria Math" panose="02040503050406030204" pitchFamily="18" charset="0"/>
                          </a:rPr>
                          <m:t>=</m:t>
                        </m:r>
                        <m:r>
                          <a:rPr lang="en-US" i="1" dirty="0">
                            <a:latin typeface="Cambria Math" panose="02040503050406030204" pitchFamily="18" charset="0"/>
                          </a:rPr>
                          <m:t>𝑘</m:t>
                        </m:r>
                      </m:e>
                    </m:d>
                  </m:oMath>
                </a14:m>
                <a:endParaRPr lang="en-US" i="1" dirty="0" smtClean="0">
                  <a:latin typeface="Cambria Math" panose="02040503050406030204" pitchFamily="18" charset="0"/>
                </a:endParaRPr>
              </a:p>
              <a:p>
                <a:pPr marL="200025" lvl="1" indent="0">
                  <a:buNone/>
                </a:pPr>
                <a:r>
                  <a:rPr lang="en-US" b="0" dirty="0" smtClean="0"/>
                  <a: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𝑒</m:t>
                        </m:r>
                      </m:e>
                      <m:sub>
                        <m:r>
                          <a:rPr lang="en-US" i="1" dirty="0" smtClean="0">
                            <a:latin typeface="Cambria Math" panose="02040503050406030204" pitchFamily="18" charset="0"/>
                          </a:rPr>
                          <m:t>𝑖</m:t>
                        </m:r>
                      </m:sub>
                    </m:sSub>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𝑏</m:t>
                            </m:r>
                          </m:e>
                          <m:sub>
                            <m:r>
                              <a:rPr lang="en-US" i="1" dirty="0" smtClean="0">
                                <a:latin typeface="Cambria Math" panose="02040503050406030204" pitchFamily="18" charset="0"/>
                              </a:rPr>
                              <m:t>1</m:t>
                            </m:r>
                          </m:sub>
                        </m:sSub>
                      </m:e>
                    </m:d>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𝑒</m:t>
                        </m:r>
                      </m:e>
                      <m:sub>
                        <m:r>
                          <a:rPr lang="en-US" i="1" dirty="0" err="1">
                            <a:latin typeface="Cambria Math" panose="02040503050406030204" pitchFamily="18" charset="0"/>
                          </a:rPr>
                          <m:t>𝑖</m:t>
                        </m:r>
                      </m:sub>
                    </m:sSub>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𝑏</m:t>
                            </m:r>
                          </m:e>
                          <m:sub>
                            <m:r>
                              <a:rPr lang="en-US" i="1" dirty="0">
                                <a:latin typeface="Cambria Math" panose="02040503050406030204" pitchFamily="18" charset="0"/>
                              </a:rPr>
                              <m:t>𝑀</m:t>
                            </m:r>
                          </m:sub>
                        </m:sSub>
                      </m:e>
                    </m:d>
                    <m:r>
                      <a:rPr lang="en-US" i="1" dirty="0">
                        <a:latin typeface="Cambria Math" panose="02040503050406030204" pitchFamily="18" charset="0"/>
                      </a:rPr>
                      <m:t>=1,   </m:t>
                    </m:r>
                    <m:r>
                      <a:rPr lang="en-US" i="1" dirty="0">
                        <a:latin typeface="Cambria Math" panose="02040503050406030204" pitchFamily="18" charset="0"/>
                      </a:rPr>
                      <m:t>𝑓𝑜𝑟</m:t>
                    </m:r>
                    <m:r>
                      <a:rPr lang="en-US" i="1" dirty="0">
                        <a:latin typeface="Cambria Math" panose="02040503050406030204" pitchFamily="18" charset="0"/>
                      </a:rPr>
                      <m:t> </m:t>
                    </m:r>
                    <m:r>
                      <a:rPr lang="en-US" i="1" dirty="0">
                        <a:latin typeface="Cambria Math" panose="02040503050406030204" pitchFamily="18" charset="0"/>
                      </a:rPr>
                      <m:t>𝑎𝑙𝑙</m:t>
                    </m:r>
                    <m:r>
                      <a:rPr lang="en-US" i="1" dirty="0">
                        <a:latin typeface="Cambria Math" panose="02040503050406030204" pitchFamily="18" charset="0"/>
                      </a:rPr>
                      <m:t> </m:t>
                    </m:r>
                    <m:r>
                      <a:rPr lang="en-US" i="1" dirty="0">
                        <a:latin typeface="Cambria Math" panose="02040503050406030204" pitchFamily="18" charset="0"/>
                      </a:rPr>
                      <m:t>𝑠𝑡𝑎𝑡𝑒𝑠</m:t>
                    </m:r>
                    <m:r>
                      <a:rPr lang="en-US" i="1" dirty="0">
                        <a:latin typeface="Cambria Math" panose="02040503050406030204" pitchFamily="18" charset="0"/>
                      </a:rPr>
                      <m:t> </m:t>
                    </m:r>
                    <m:r>
                      <a:rPr lang="en-US" i="1" dirty="0" err="1">
                        <a:latin typeface="Cambria Math" panose="02040503050406030204" pitchFamily="18" charset="0"/>
                      </a:rPr>
                      <m:t>𝑖</m:t>
                    </m:r>
                    <m:r>
                      <a:rPr lang="en-US" i="1" dirty="0">
                        <a:latin typeface="Cambria Math" panose="02040503050406030204" pitchFamily="18" charset="0"/>
                      </a:rPr>
                      <m:t>=1</m:t>
                    </m:r>
                    <m:r>
                      <a:rPr lang="en-US" b="0" i="1" dirty="0" smtClean="0">
                        <a:latin typeface="Cambria Math" panose="02040503050406030204" pitchFamily="18" charset="0"/>
                      </a:rPr>
                      <m:t>…</m:t>
                    </m:r>
                    <m:r>
                      <a:rPr lang="en-US" i="1" dirty="0">
                        <a:latin typeface="Cambria Math" panose="02040503050406030204" pitchFamily="18" charset="0"/>
                      </a:rPr>
                      <m:t>𝐾</m:t>
                    </m:r>
                  </m:oMath>
                </a14:m>
                <a:endParaRPr lang="en-US" dirty="0"/>
              </a:p>
              <a:p>
                <a:pPr lvl="1"/>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37</a:t>
            </a:fld>
            <a:endParaRPr lang="en-US" altLang="zh-TW"/>
          </a:p>
        </p:txBody>
      </p:sp>
      <p:sp>
        <p:nvSpPr>
          <p:cNvPr id="7" name="Oval 4"/>
          <p:cNvSpPr>
            <a:spLocks noChangeArrowheads="1"/>
          </p:cNvSpPr>
          <p:nvPr/>
        </p:nvSpPr>
        <p:spPr bwMode="auto">
          <a:xfrm>
            <a:off x="6872600" y="5450114"/>
            <a:ext cx="530225" cy="530225"/>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K</a:t>
            </a:r>
          </a:p>
        </p:txBody>
      </p:sp>
      <p:sp>
        <p:nvSpPr>
          <p:cNvPr id="8" name="Oval 5"/>
          <p:cNvSpPr>
            <a:spLocks noChangeArrowheads="1"/>
          </p:cNvSpPr>
          <p:nvPr/>
        </p:nvSpPr>
        <p:spPr bwMode="auto">
          <a:xfrm>
            <a:off x="6872600" y="3849914"/>
            <a:ext cx="530225" cy="530225"/>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9" name="Oval 6"/>
          <p:cNvSpPr>
            <a:spLocks noChangeArrowheads="1"/>
          </p:cNvSpPr>
          <p:nvPr/>
        </p:nvSpPr>
        <p:spPr bwMode="auto">
          <a:xfrm>
            <a:off x="8320400" y="5450114"/>
            <a:ext cx="530225" cy="530225"/>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a:t>
            </a:r>
          </a:p>
        </p:txBody>
      </p:sp>
      <p:sp>
        <p:nvSpPr>
          <p:cNvPr id="10" name="Oval 7"/>
          <p:cNvSpPr>
            <a:spLocks noChangeArrowheads="1"/>
          </p:cNvSpPr>
          <p:nvPr/>
        </p:nvSpPr>
        <p:spPr bwMode="auto">
          <a:xfrm>
            <a:off x="8320400" y="3849914"/>
            <a:ext cx="530225" cy="530225"/>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cxnSp>
        <p:nvCxnSpPr>
          <p:cNvPr id="11" name="AutoShape 8"/>
          <p:cNvCxnSpPr>
            <a:cxnSpLocks noChangeShapeType="1"/>
            <a:stCxn id="8" idx="7"/>
            <a:endCxn id="10" idx="1"/>
          </p:cNvCxnSpPr>
          <p:nvPr/>
        </p:nvCxnSpPr>
        <p:spPr bwMode="auto">
          <a:xfrm>
            <a:off x="7325038" y="3908652"/>
            <a:ext cx="1073150" cy="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2" name="AutoShape 9"/>
          <p:cNvCxnSpPr>
            <a:cxnSpLocks noChangeShapeType="1"/>
            <a:stCxn id="10" idx="3"/>
            <a:endCxn id="8" idx="5"/>
          </p:cNvCxnSpPr>
          <p:nvPr/>
        </p:nvCxnSpPr>
        <p:spPr bwMode="auto">
          <a:xfrm flipH="1">
            <a:off x="7325038" y="4321402"/>
            <a:ext cx="1073150" cy="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3" name="AutoShape 10"/>
          <p:cNvCxnSpPr>
            <a:cxnSpLocks noChangeShapeType="1"/>
            <a:stCxn id="8" idx="5"/>
            <a:endCxn id="7" idx="7"/>
          </p:cNvCxnSpPr>
          <p:nvPr/>
        </p:nvCxnSpPr>
        <p:spPr bwMode="auto">
          <a:xfrm>
            <a:off x="7325038" y="4321402"/>
            <a:ext cx="0" cy="118745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4" name="AutoShape 11"/>
          <p:cNvCxnSpPr>
            <a:cxnSpLocks noChangeShapeType="1"/>
            <a:stCxn id="7" idx="1"/>
            <a:endCxn id="8" idx="3"/>
          </p:cNvCxnSpPr>
          <p:nvPr/>
        </p:nvCxnSpPr>
        <p:spPr bwMode="auto">
          <a:xfrm flipV="1">
            <a:off x="6950388" y="4321402"/>
            <a:ext cx="0" cy="118745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5" name="AutoShape 12"/>
          <p:cNvCxnSpPr>
            <a:cxnSpLocks noChangeShapeType="1"/>
            <a:stCxn id="8" idx="6"/>
            <a:endCxn id="9" idx="0"/>
          </p:cNvCxnSpPr>
          <p:nvPr/>
        </p:nvCxnSpPr>
        <p:spPr bwMode="auto">
          <a:xfrm>
            <a:off x="7421875" y="4115027"/>
            <a:ext cx="1163638" cy="1316037"/>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6" name="AutoShape 13"/>
          <p:cNvCxnSpPr>
            <a:cxnSpLocks noChangeShapeType="1"/>
            <a:stCxn id="9" idx="2"/>
            <a:endCxn id="8" idx="4"/>
          </p:cNvCxnSpPr>
          <p:nvPr/>
        </p:nvCxnSpPr>
        <p:spPr bwMode="auto">
          <a:xfrm flipH="1" flipV="1">
            <a:off x="7137713" y="4399189"/>
            <a:ext cx="1163637" cy="1316038"/>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7" name="AutoShape 14"/>
          <p:cNvCxnSpPr>
            <a:cxnSpLocks noChangeShapeType="1"/>
            <a:stCxn id="10" idx="5"/>
            <a:endCxn id="9" idx="7"/>
          </p:cNvCxnSpPr>
          <p:nvPr/>
        </p:nvCxnSpPr>
        <p:spPr bwMode="auto">
          <a:xfrm>
            <a:off x="8772838" y="4321402"/>
            <a:ext cx="0" cy="118745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8" name="AutoShape 15"/>
          <p:cNvCxnSpPr>
            <a:cxnSpLocks noChangeShapeType="1"/>
            <a:stCxn id="9" idx="1"/>
            <a:endCxn id="10" idx="3"/>
          </p:cNvCxnSpPr>
          <p:nvPr/>
        </p:nvCxnSpPr>
        <p:spPr bwMode="auto">
          <a:xfrm flipV="1">
            <a:off x="8398188" y="4321402"/>
            <a:ext cx="0" cy="118745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9" name="AutoShape 16"/>
          <p:cNvCxnSpPr>
            <a:cxnSpLocks noChangeShapeType="1"/>
            <a:stCxn id="7" idx="7"/>
            <a:endCxn id="9" idx="1"/>
          </p:cNvCxnSpPr>
          <p:nvPr/>
        </p:nvCxnSpPr>
        <p:spPr bwMode="auto">
          <a:xfrm>
            <a:off x="7325038" y="5508852"/>
            <a:ext cx="1073150" cy="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20" name="AutoShape 17"/>
          <p:cNvCxnSpPr>
            <a:cxnSpLocks noChangeShapeType="1"/>
            <a:stCxn id="9" idx="3"/>
            <a:endCxn id="7" idx="5"/>
          </p:cNvCxnSpPr>
          <p:nvPr/>
        </p:nvCxnSpPr>
        <p:spPr bwMode="auto">
          <a:xfrm flipH="1">
            <a:off x="7325038" y="5921602"/>
            <a:ext cx="1073150" cy="0"/>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21" name="AutoShape 18"/>
          <p:cNvCxnSpPr>
            <a:cxnSpLocks noChangeShapeType="1"/>
            <a:stCxn id="7" idx="0"/>
            <a:endCxn id="10" idx="2"/>
          </p:cNvCxnSpPr>
          <p:nvPr/>
        </p:nvCxnSpPr>
        <p:spPr bwMode="auto">
          <a:xfrm flipV="1">
            <a:off x="7137713" y="4115027"/>
            <a:ext cx="1163637" cy="1316037"/>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22" name="AutoShape 19"/>
          <p:cNvCxnSpPr>
            <a:cxnSpLocks noChangeShapeType="1"/>
            <a:stCxn id="10" idx="4"/>
            <a:endCxn id="7" idx="6"/>
          </p:cNvCxnSpPr>
          <p:nvPr/>
        </p:nvCxnSpPr>
        <p:spPr bwMode="auto">
          <a:xfrm flipH="1">
            <a:off x="7421875" y="4399189"/>
            <a:ext cx="1163638" cy="1316038"/>
          </a:xfrm>
          <a:prstGeom prst="straightConnector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23" name="AutoShape 20"/>
          <p:cNvCxnSpPr>
            <a:cxnSpLocks noChangeShapeType="1"/>
            <a:stCxn id="8" idx="0"/>
            <a:endCxn id="8" idx="2"/>
          </p:cNvCxnSpPr>
          <p:nvPr/>
        </p:nvCxnSpPr>
        <p:spPr bwMode="auto">
          <a:xfrm rot="-5400000" flipH="1" flipV="1">
            <a:off x="6853550" y="3830864"/>
            <a:ext cx="284163" cy="284163"/>
          </a:xfrm>
          <a:prstGeom prst="curvedConnector4">
            <a:avLst>
              <a:gd name="adj1" fmla="val -73741"/>
              <a:gd name="adj2" fmla="val 17374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24" name="AutoShape 21"/>
          <p:cNvCxnSpPr>
            <a:cxnSpLocks noChangeShapeType="1"/>
            <a:stCxn id="10" idx="0"/>
            <a:endCxn id="10" idx="6"/>
          </p:cNvCxnSpPr>
          <p:nvPr/>
        </p:nvCxnSpPr>
        <p:spPr bwMode="auto">
          <a:xfrm rot="5400000" flipV="1">
            <a:off x="8585512" y="3830865"/>
            <a:ext cx="284163" cy="284162"/>
          </a:xfrm>
          <a:prstGeom prst="curvedConnector4">
            <a:avLst>
              <a:gd name="adj1" fmla="val -73741"/>
              <a:gd name="adj2" fmla="val 17374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25" name="AutoShape 22"/>
          <p:cNvCxnSpPr>
            <a:cxnSpLocks noChangeShapeType="1"/>
            <a:stCxn id="9" idx="6"/>
            <a:endCxn id="9" idx="4"/>
          </p:cNvCxnSpPr>
          <p:nvPr/>
        </p:nvCxnSpPr>
        <p:spPr bwMode="auto">
          <a:xfrm flipH="1">
            <a:off x="8585513" y="5715227"/>
            <a:ext cx="284162" cy="284162"/>
          </a:xfrm>
          <a:prstGeom prst="curvedConnector4">
            <a:avLst>
              <a:gd name="adj1" fmla="val -73741"/>
              <a:gd name="adj2" fmla="val 173741"/>
            </a:avLst>
          </a:prstGeom>
          <a:noFill/>
          <a:ln w="3175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26" name="AutoShape 23"/>
          <p:cNvCxnSpPr>
            <a:cxnSpLocks noChangeShapeType="1"/>
            <a:stCxn id="7" idx="4"/>
            <a:endCxn id="7" idx="2"/>
          </p:cNvCxnSpPr>
          <p:nvPr/>
        </p:nvCxnSpPr>
        <p:spPr bwMode="auto">
          <a:xfrm rot="16200000" flipV="1">
            <a:off x="6853551" y="5715226"/>
            <a:ext cx="284162" cy="284163"/>
          </a:xfrm>
          <a:prstGeom prst="curvedConnector4">
            <a:avLst>
              <a:gd name="adj1" fmla="val -73741"/>
              <a:gd name="adj2" fmla="val 173741"/>
            </a:avLst>
          </a:prstGeom>
          <a:noFill/>
          <a:ln w="31750">
            <a:solidFill>
              <a:srgbClr val="009999"/>
            </a:solidFill>
            <a:round/>
            <a:headEnd type="triangle" w="med" len="me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192423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A parse of a sequence</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Given a sequence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𝑁</m:t>
                        </m:r>
                      </m:sub>
                    </m:sSub>
                  </m:oMath>
                </a14:m>
                <a:r>
                  <a:rPr lang="en-US" dirty="0"/>
                  <a:t>,</a:t>
                </a:r>
              </a:p>
              <a:p>
                <a:r>
                  <a:rPr lang="en-US" dirty="0"/>
                  <a:t>A </a:t>
                </a:r>
                <a:r>
                  <a:rPr lang="en-US" dirty="0">
                    <a:solidFill>
                      <a:srgbClr val="FF0000"/>
                    </a:solidFill>
                  </a:rPr>
                  <a:t>parse</a:t>
                </a:r>
                <a:r>
                  <a:rPr lang="en-US" dirty="0"/>
                  <a:t> of </a:t>
                </a:r>
                <a:r>
                  <a:rPr lang="en-US" i="1" dirty="0">
                    <a:latin typeface="Times New Roman" panose="02020603050405020304" pitchFamily="18" charset="0"/>
                    <a:cs typeface="Times New Roman" panose="02020603050405020304" pitchFamily="18" charset="0"/>
                  </a:rPr>
                  <a:t>x</a:t>
                </a:r>
                <a:r>
                  <a:rPr lang="en-US" dirty="0"/>
                  <a:t> is a sequence of </a:t>
                </a:r>
                <a:r>
                  <a:rPr lang="en-US" dirty="0" smtClean="0"/>
                  <a:t>states </a:t>
                </a:r>
                <a14:m>
                  <m:oMath xmlns:m="http://schemas.openxmlformats.org/officeDocument/2006/math">
                    <m:r>
                      <a:rPr lang="en-US" b="0" i="1" smtClean="0">
                        <a:latin typeface="Cambria Math" panose="02040503050406030204" pitchFamily="18" charset="0"/>
                      </a:rPr>
                      <m:t>𝜋</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𝑁</m:t>
                        </m:r>
                      </m:sub>
                    </m:sSub>
                  </m:oMath>
                </a14:m>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38</a:t>
            </a:fld>
            <a:endParaRPr lang="en-US" altLang="zh-TW"/>
          </a:p>
        </p:txBody>
      </p:sp>
      <p:grpSp>
        <p:nvGrpSpPr>
          <p:cNvPr id="87" name="Group 4"/>
          <p:cNvGrpSpPr>
            <a:grpSpLocks/>
          </p:cNvGrpSpPr>
          <p:nvPr/>
        </p:nvGrpSpPr>
        <p:grpSpPr bwMode="auto">
          <a:xfrm>
            <a:off x="1524000" y="2391232"/>
            <a:ext cx="530225" cy="2587625"/>
            <a:chOff x="960" y="1680"/>
            <a:chExt cx="334" cy="1630"/>
          </a:xfrm>
        </p:grpSpPr>
        <p:sp>
          <p:nvSpPr>
            <p:cNvPr id="88" name="Oval 5"/>
            <p:cNvSpPr>
              <a:spLocks noChangeArrowheads="1"/>
            </p:cNvSpPr>
            <p:nvPr/>
          </p:nvSpPr>
          <p:spPr bwMode="auto">
            <a:xfrm>
              <a:off x="960" y="1680"/>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89" name="Oval 6"/>
            <p:cNvSpPr>
              <a:spLocks noChangeArrowheads="1"/>
            </p:cNvSpPr>
            <p:nvPr/>
          </p:nvSpPr>
          <p:spPr bwMode="auto">
            <a:xfrm>
              <a:off x="960" y="2112"/>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sp>
          <p:nvSpPr>
            <p:cNvPr id="90" name="Oval 7"/>
            <p:cNvSpPr>
              <a:spLocks noChangeArrowheads="1"/>
            </p:cNvSpPr>
            <p:nvPr/>
          </p:nvSpPr>
          <p:spPr bwMode="auto">
            <a:xfrm>
              <a:off x="960" y="2976"/>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K</a:t>
              </a:r>
            </a:p>
          </p:txBody>
        </p:sp>
        <p:sp>
          <p:nvSpPr>
            <p:cNvPr id="91" name="Text Box 8"/>
            <p:cNvSpPr txBox="1">
              <a:spLocks noChangeArrowheads="1"/>
            </p:cNvSpPr>
            <p:nvPr/>
          </p:nvSpPr>
          <p:spPr bwMode="auto">
            <a:xfrm>
              <a:off x="1008" y="2592"/>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9999"/>
                  </a:solidFill>
                  <a:effectLst/>
                  <a:uLnTx/>
                  <a:uFillTx/>
                  <a:latin typeface="Arial" panose="020B0604020202020204" pitchFamily="34" charset="0"/>
                  <a:cs typeface="Arial" panose="020B0604020202020204" pitchFamily="34" charset="0"/>
                </a:rPr>
                <a:t>…</a:t>
              </a:r>
            </a:p>
          </p:txBody>
        </p:sp>
      </p:grpSp>
      <p:grpSp>
        <p:nvGrpSpPr>
          <p:cNvPr id="92" name="Group 9"/>
          <p:cNvGrpSpPr>
            <a:grpSpLocks/>
          </p:cNvGrpSpPr>
          <p:nvPr/>
        </p:nvGrpSpPr>
        <p:grpSpPr bwMode="auto">
          <a:xfrm>
            <a:off x="2895600" y="2391232"/>
            <a:ext cx="530225" cy="2587625"/>
            <a:chOff x="1824" y="1680"/>
            <a:chExt cx="334" cy="1630"/>
          </a:xfrm>
        </p:grpSpPr>
        <p:sp>
          <p:nvSpPr>
            <p:cNvPr id="93" name="Oval 10"/>
            <p:cNvSpPr>
              <a:spLocks noChangeArrowheads="1"/>
            </p:cNvSpPr>
            <p:nvPr/>
          </p:nvSpPr>
          <p:spPr bwMode="auto">
            <a:xfrm>
              <a:off x="1824" y="1680"/>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94" name="Oval 11"/>
            <p:cNvSpPr>
              <a:spLocks noChangeArrowheads="1"/>
            </p:cNvSpPr>
            <p:nvPr/>
          </p:nvSpPr>
          <p:spPr bwMode="auto">
            <a:xfrm>
              <a:off x="1824" y="2112"/>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sp>
          <p:nvSpPr>
            <p:cNvPr id="95" name="Oval 12"/>
            <p:cNvSpPr>
              <a:spLocks noChangeArrowheads="1"/>
            </p:cNvSpPr>
            <p:nvPr/>
          </p:nvSpPr>
          <p:spPr bwMode="auto">
            <a:xfrm>
              <a:off x="1824" y="2976"/>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K</a:t>
              </a:r>
            </a:p>
          </p:txBody>
        </p:sp>
        <p:sp>
          <p:nvSpPr>
            <p:cNvPr id="96" name="Text Box 13"/>
            <p:cNvSpPr txBox="1">
              <a:spLocks noChangeArrowheads="1"/>
            </p:cNvSpPr>
            <p:nvPr/>
          </p:nvSpPr>
          <p:spPr bwMode="auto">
            <a:xfrm>
              <a:off x="1872" y="2592"/>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9999"/>
                  </a:solidFill>
                  <a:effectLst/>
                  <a:uLnTx/>
                  <a:uFillTx/>
                  <a:latin typeface="Arial" panose="020B0604020202020204" pitchFamily="34" charset="0"/>
                  <a:cs typeface="Arial" panose="020B0604020202020204" pitchFamily="34" charset="0"/>
                </a:rPr>
                <a:t>…</a:t>
              </a:r>
            </a:p>
          </p:txBody>
        </p:sp>
      </p:grpSp>
      <p:grpSp>
        <p:nvGrpSpPr>
          <p:cNvPr id="97" name="Group 14"/>
          <p:cNvGrpSpPr>
            <a:grpSpLocks/>
          </p:cNvGrpSpPr>
          <p:nvPr/>
        </p:nvGrpSpPr>
        <p:grpSpPr bwMode="auto">
          <a:xfrm>
            <a:off x="4267200" y="2391232"/>
            <a:ext cx="530225" cy="2587625"/>
            <a:chOff x="2688" y="1680"/>
            <a:chExt cx="334" cy="1630"/>
          </a:xfrm>
        </p:grpSpPr>
        <p:sp>
          <p:nvSpPr>
            <p:cNvPr id="98" name="Oval 15"/>
            <p:cNvSpPr>
              <a:spLocks noChangeArrowheads="1"/>
            </p:cNvSpPr>
            <p:nvPr/>
          </p:nvSpPr>
          <p:spPr bwMode="auto">
            <a:xfrm>
              <a:off x="2688" y="1680"/>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99" name="Oval 16"/>
            <p:cNvSpPr>
              <a:spLocks noChangeArrowheads="1"/>
            </p:cNvSpPr>
            <p:nvPr/>
          </p:nvSpPr>
          <p:spPr bwMode="auto">
            <a:xfrm>
              <a:off x="2688" y="2112"/>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sp>
          <p:nvSpPr>
            <p:cNvPr id="100" name="Oval 17"/>
            <p:cNvSpPr>
              <a:spLocks noChangeArrowheads="1"/>
            </p:cNvSpPr>
            <p:nvPr/>
          </p:nvSpPr>
          <p:spPr bwMode="auto">
            <a:xfrm>
              <a:off x="2688" y="2976"/>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K</a:t>
              </a:r>
            </a:p>
          </p:txBody>
        </p:sp>
        <p:sp>
          <p:nvSpPr>
            <p:cNvPr id="101" name="Text Box 18"/>
            <p:cNvSpPr txBox="1">
              <a:spLocks noChangeArrowheads="1"/>
            </p:cNvSpPr>
            <p:nvPr/>
          </p:nvSpPr>
          <p:spPr bwMode="auto">
            <a:xfrm>
              <a:off x="2736" y="2592"/>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9999"/>
                  </a:solidFill>
                  <a:effectLst/>
                  <a:uLnTx/>
                  <a:uFillTx/>
                  <a:latin typeface="Arial" panose="020B0604020202020204" pitchFamily="34" charset="0"/>
                  <a:cs typeface="Arial" panose="020B0604020202020204" pitchFamily="34" charset="0"/>
                </a:rPr>
                <a:t>…</a:t>
              </a:r>
            </a:p>
          </p:txBody>
        </p:sp>
      </p:grpSp>
      <p:grpSp>
        <p:nvGrpSpPr>
          <p:cNvPr id="102" name="Group 19"/>
          <p:cNvGrpSpPr>
            <a:grpSpLocks/>
          </p:cNvGrpSpPr>
          <p:nvPr/>
        </p:nvGrpSpPr>
        <p:grpSpPr bwMode="auto">
          <a:xfrm>
            <a:off x="5715000" y="2481720"/>
            <a:ext cx="457200" cy="2424112"/>
            <a:chOff x="3600" y="1737"/>
            <a:chExt cx="288" cy="1527"/>
          </a:xfrm>
        </p:grpSpPr>
        <p:sp>
          <p:nvSpPr>
            <p:cNvPr id="103" name="Text Box 20"/>
            <p:cNvSpPr txBox="1">
              <a:spLocks noChangeArrowheads="1"/>
            </p:cNvSpPr>
            <p:nvPr/>
          </p:nvSpPr>
          <p:spPr bwMode="auto">
            <a:xfrm>
              <a:off x="3628" y="1737"/>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009999"/>
                  </a:solidFill>
                  <a:cs typeface="Arial" panose="020B0604020202020204" pitchFamily="34" charset="0"/>
                </a:rPr>
                <a:t>…</a:t>
              </a:r>
            </a:p>
          </p:txBody>
        </p:sp>
        <p:sp>
          <p:nvSpPr>
            <p:cNvPr id="104" name="Text Box 21"/>
            <p:cNvSpPr txBox="1">
              <a:spLocks noChangeArrowheads="1"/>
            </p:cNvSpPr>
            <p:nvPr/>
          </p:nvSpPr>
          <p:spPr bwMode="auto">
            <a:xfrm>
              <a:off x="3628" y="2160"/>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009999"/>
                  </a:solidFill>
                  <a:cs typeface="Arial" panose="020B0604020202020204" pitchFamily="34" charset="0"/>
                </a:rPr>
                <a:t>…</a:t>
              </a:r>
            </a:p>
          </p:txBody>
        </p:sp>
        <p:sp>
          <p:nvSpPr>
            <p:cNvPr id="105" name="Text Box 22"/>
            <p:cNvSpPr txBox="1">
              <a:spLocks noChangeArrowheads="1"/>
            </p:cNvSpPr>
            <p:nvPr/>
          </p:nvSpPr>
          <p:spPr bwMode="auto">
            <a:xfrm>
              <a:off x="3600" y="3033"/>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009999"/>
                  </a:solidFill>
                  <a:cs typeface="Arial" panose="020B0604020202020204" pitchFamily="34" charset="0"/>
                </a:rPr>
                <a:t>…</a:t>
              </a:r>
            </a:p>
          </p:txBody>
        </p:sp>
      </p:grpSp>
      <p:grpSp>
        <p:nvGrpSpPr>
          <p:cNvPr id="106" name="Group 23"/>
          <p:cNvGrpSpPr>
            <a:grpSpLocks/>
          </p:cNvGrpSpPr>
          <p:nvPr/>
        </p:nvGrpSpPr>
        <p:grpSpPr bwMode="auto">
          <a:xfrm>
            <a:off x="7089775" y="2391232"/>
            <a:ext cx="530225" cy="2587625"/>
            <a:chOff x="4466" y="1680"/>
            <a:chExt cx="334" cy="1630"/>
          </a:xfrm>
        </p:grpSpPr>
        <p:sp>
          <p:nvSpPr>
            <p:cNvPr id="107" name="Oval 24"/>
            <p:cNvSpPr>
              <a:spLocks noChangeArrowheads="1"/>
            </p:cNvSpPr>
            <p:nvPr/>
          </p:nvSpPr>
          <p:spPr bwMode="auto">
            <a:xfrm>
              <a:off x="4466" y="1680"/>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108" name="Oval 25"/>
            <p:cNvSpPr>
              <a:spLocks noChangeArrowheads="1"/>
            </p:cNvSpPr>
            <p:nvPr/>
          </p:nvSpPr>
          <p:spPr bwMode="auto">
            <a:xfrm>
              <a:off x="4466" y="2112"/>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sp>
          <p:nvSpPr>
            <p:cNvPr id="109" name="Oval 26"/>
            <p:cNvSpPr>
              <a:spLocks noChangeArrowheads="1"/>
            </p:cNvSpPr>
            <p:nvPr/>
          </p:nvSpPr>
          <p:spPr bwMode="auto">
            <a:xfrm>
              <a:off x="4466" y="2976"/>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K</a:t>
              </a:r>
            </a:p>
          </p:txBody>
        </p:sp>
        <p:sp>
          <p:nvSpPr>
            <p:cNvPr id="110" name="Text Box 27"/>
            <p:cNvSpPr txBox="1">
              <a:spLocks noChangeArrowheads="1"/>
            </p:cNvSpPr>
            <p:nvPr/>
          </p:nvSpPr>
          <p:spPr bwMode="auto">
            <a:xfrm>
              <a:off x="4514" y="2592"/>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9999"/>
                  </a:solidFill>
                  <a:effectLst/>
                  <a:uLnTx/>
                  <a:uFillTx/>
                  <a:latin typeface="Arial" panose="020B0604020202020204" pitchFamily="34" charset="0"/>
                  <a:cs typeface="Arial" panose="020B0604020202020204" pitchFamily="34" charset="0"/>
                </a:rPr>
                <a:t>…</a:t>
              </a:r>
            </a:p>
          </p:txBody>
        </p:sp>
      </p:grpSp>
      <p:sp>
        <p:nvSpPr>
          <p:cNvPr id="111" name="Line 28"/>
          <p:cNvSpPr>
            <a:spLocks noChangeShapeType="1"/>
          </p:cNvSpPr>
          <p:nvPr/>
        </p:nvSpPr>
        <p:spPr bwMode="auto">
          <a:xfrm>
            <a:off x="1752600" y="5363032"/>
            <a:ext cx="0" cy="381000"/>
          </a:xfrm>
          <a:prstGeom prst="line">
            <a:avLst/>
          </a:prstGeom>
          <a:noFill/>
          <a:ln w="317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2" name="Text Box 29"/>
              <p:cNvSpPr txBox="1">
                <a:spLocks noChangeArrowheads="1"/>
              </p:cNvSpPr>
              <p:nvPr/>
            </p:nvSpPr>
            <p:spPr bwMode="auto">
              <a:xfrm>
                <a:off x="1534398" y="5744032"/>
                <a:ext cx="565603"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333399"/>
                              </a:solidFill>
                              <a:latin typeface="Cambria Math" panose="02040503050406030204" pitchFamily="18" charset="0"/>
                              <a:cs typeface="Arial" panose="020B0604020202020204" pitchFamily="34" charset="0"/>
                            </a:rPr>
                          </m:ctrlPr>
                        </m:sSubPr>
                        <m:e>
                          <m:r>
                            <a:rPr lang="en-US" altLang="en-US" sz="2400" i="1" dirty="0" smtClean="0">
                              <a:solidFill>
                                <a:srgbClr val="333399"/>
                              </a:solidFill>
                              <a:latin typeface="Cambria Math" panose="02040503050406030204" pitchFamily="18" charset="0"/>
                              <a:cs typeface="Arial" panose="020B0604020202020204" pitchFamily="34" charset="0"/>
                            </a:rPr>
                            <m:t>𝑥</m:t>
                          </m:r>
                        </m:e>
                        <m:sub>
                          <m:r>
                            <a:rPr lang="en-US" altLang="en-US" sz="2400" b="0" i="1" dirty="0" smtClean="0">
                              <a:solidFill>
                                <a:srgbClr val="333399"/>
                              </a:solidFill>
                              <a:latin typeface="Cambria Math" panose="02040503050406030204" pitchFamily="18" charset="0"/>
                              <a:cs typeface="Arial" panose="020B0604020202020204" pitchFamily="34" charset="0"/>
                            </a:rPr>
                            <m:t>1</m:t>
                          </m:r>
                        </m:sub>
                      </m:sSub>
                    </m:oMath>
                  </m:oMathPara>
                </a14:m>
                <a:endParaRPr lang="en-US" altLang="en-US" sz="2400" dirty="0">
                  <a:solidFill>
                    <a:srgbClr val="333399"/>
                  </a:solidFill>
                  <a:latin typeface="Arial Unicode MS" panose="020B0604020202020204" pitchFamily="34" charset="-122"/>
                  <a:cs typeface="Arial" panose="020B0604020202020204" pitchFamily="34" charset="0"/>
                </a:endParaRPr>
              </a:p>
            </p:txBody>
          </p:sp>
        </mc:Choice>
        <mc:Fallback xmlns="">
          <p:sp>
            <p:nvSpPr>
              <p:cNvPr id="112" name="Text Box 29"/>
              <p:cNvSpPr txBox="1">
                <a:spLocks noRot="1" noChangeAspect="1" noMove="1" noResize="1" noEditPoints="1" noAdjustHandles="1" noChangeArrowheads="1" noChangeShapeType="1" noTextEdit="1"/>
              </p:cNvSpPr>
              <p:nvPr/>
            </p:nvSpPr>
            <p:spPr bwMode="auto">
              <a:xfrm>
                <a:off x="1534398" y="5744032"/>
                <a:ext cx="565603" cy="461665"/>
              </a:xfrm>
              <a:prstGeom prst="rect">
                <a:avLst/>
              </a:prstGeom>
              <a:blipFill>
                <a:blip r:embed="rId3"/>
                <a:stretch>
                  <a:fillRect b="-26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113" name="Line 30"/>
          <p:cNvSpPr>
            <a:spLocks noChangeShapeType="1"/>
          </p:cNvSpPr>
          <p:nvPr/>
        </p:nvSpPr>
        <p:spPr bwMode="auto">
          <a:xfrm>
            <a:off x="3116263" y="5363032"/>
            <a:ext cx="0" cy="381000"/>
          </a:xfrm>
          <a:prstGeom prst="line">
            <a:avLst/>
          </a:prstGeom>
          <a:noFill/>
          <a:ln w="317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4" name="Text Box 31"/>
              <p:cNvSpPr txBox="1">
                <a:spLocks noChangeArrowheads="1"/>
              </p:cNvSpPr>
              <p:nvPr/>
            </p:nvSpPr>
            <p:spPr bwMode="auto">
              <a:xfrm>
                <a:off x="2898060" y="5744032"/>
                <a:ext cx="57272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altLang="en-US" sz="2400" i="1" dirty="0" smtClean="0">
                              <a:solidFill>
                                <a:srgbClr val="333399"/>
                              </a:solidFill>
                              <a:latin typeface="Cambria Math" panose="02040503050406030204" pitchFamily="18" charset="0"/>
                              <a:cs typeface="Arial" panose="020B0604020202020204" pitchFamily="34" charset="0"/>
                            </a:rPr>
                          </m:ctrlPr>
                        </m:sSubPr>
                        <m:e>
                          <m:r>
                            <a:rPr lang="en-US" altLang="en-US" sz="2400" i="1" dirty="0">
                              <a:solidFill>
                                <a:srgbClr val="333399"/>
                              </a:solidFill>
                              <a:latin typeface="Cambria Math" panose="02040503050406030204" pitchFamily="18" charset="0"/>
                              <a:cs typeface="Arial" panose="020B0604020202020204" pitchFamily="34" charset="0"/>
                            </a:rPr>
                            <m:t>𝑥</m:t>
                          </m:r>
                        </m:e>
                        <m:sub>
                          <m:r>
                            <a:rPr lang="en-US" altLang="en-US" sz="2400" b="0" i="1" dirty="0" smtClean="0">
                              <a:solidFill>
                                <a:srgbClr val="333399"/>
                              </a:solidFill>
                              <a:latin typeface="Cambria Math" panose="02040503050406030204" pitchFamily="18" charset="0"/>
                              <a:cs typeface="Arial" panose="020B0604020202020204" pitchFamily="34" charset="0"/>
                            </a:rPr>
                            <m:t>2</m:t>
                          </m:r>
                        </m:sub>
                      </m:sSub>
                    </m:oMath>
                  </m:oMathPara>
                </a14:m>
                <a:endParaRPr lang="en-US" altLang="en-US" sz="2400" dirty="0">
                  <a:solidFill>
                    <a:srgbClr val="333399"/>
                  </a:solidFill>
                  <a:latin typeface="Arial Unicode MS" panose="020B0604020202020204" pitchFamily="34" charset="-122"/>
                  <a:cs typeface="Arial" panose="020B0604020202020204" pitchFamily="34" charset="0"/>
                </a:endParaRPr>
              </a:p>
            </p:txBody>
          </p:sp>
        </mc:Choice>
        <mc:Fallback xmlns="">
          <p:sp>
            <p:nvSpPr>
              <p:cNvPr id="114" name="Text Box 31"/>
              <p:cNvSpPr txBox="1">
                <a:spLocks noRot="1" noChangeAspect="1" noMove="1" noResize="1" noEditPoints="1" noAdjustHandles="1" noChangeArrowheads="1" noChangeShapeType="1" noTextEdit="1"/>
              </p:cNvSpPr>
              <p:nvPr/>
            </p:nvSpPr>
            <p:spPr bwMode="auto">
              <a:xfrm>
                <a:off x="2898060" y="5744032"/>
                <a:ext cx="572721" cy="461665"/>
              </a:xfrm>
              <a:prstGeom prst="rect">
                <a:avLst/>
              </a:prstGeom>
              <a:blipFill>
                <a:blip r:embed="rId4"/>
                <a:stretch>
                  <a:fillRect b="-26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115" name="Line 32"/>
          <p:cNvSpPr>
            <a:spLocks noChangeShapeType="1"/>
          </p:cNvSpPr>
          <p:nvPr/>
        </p:nvSpPr>
        <p:spPr bwMode="auto">
          <a:xfrm>
            <a:off x="4487863" y="5363032"/>
            <a:ext cx="0" cy="381000"/>
          </a:xfrm>
          <a:prstGeom prst="line">
            <a:avLst/>
          </a:prstGeom>
          <a:noFill/>
          <a:ln w="317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6" name="Text Box 33"/>
              <p:cNvSpPr txBox="1">
                <a:spLocks noChangeArrowheads="1"/>
              </p:cNvSpPr>
              <p:nvPr/>
            </p:nvSpPr>
            <p:spPr bwMode="auto">
              <a:xfrm>
                <a:off x="4269660" y="5744032"/>
                <a:ext cx="57272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altLang="en-US" sz="2400" i="1" dirty="0" smtClean="0">
                              <a:solidFill>
                                <a:srgbClr val="333399"/>
                              </a:solidFill>
                              <a:latin typeface="Cambria Math" panose="02040503050406030204" pitchFamily="18" charset="0"/>
                              <a:cs typeface="Arial" panose="020B0604020202020204" pitchFamily="34" charset="0"/>
                            </a:rPr>
                          </m:ctrlPr>
                        </m:sSubPr>
                        <m:e>
                          <m:r>
                            <a:rPr lang="en-US" altLang="en-US" sz="2400" i="1" dirty="0">
                              <a:solidFill>
                                <a:srgbClr val="333399"/>
                              </a:solidFill>
                              <a:latin typeface="Cambria Math" panose="02040503050406030204" pitchFamily="18" charset="0"/>
                              <a:cs typeface="Arial" panose="020B0604020202020204" pitchFamily="34" charset="0"/>
                            </a:rPr>
                            <m:t>𝑥</m:t>
                          </m:r>
                        </m:e>
                        <m:sub>
                          <m:r>
                            <a:rPr lang="en-US" altLang="en-US" sz="2400" b="0" i="1" dirty="0" smtClean="0">
                              <a:solidFill>
                                <a:srgbClr val="333399"/>
                              </a:solidFill>
                              <a:latin typeface="Cambria Math" panose="02040503050406030204" pitchFamily="18" charset="0"/>
                              <a:cs typeface="Arial" panose="020B0604020202020204" pitchFamily="34" charset="0"/>
                            </a:rPr>
                            <m:t>3</m:t>
                          </m:r>
                        </m:sub>
                      </m:sSub>
                    </m:oMath>
                  </m:oMathPara>
                </a14:m>
                <a:endParaRPr lang="en-US" altLang="en-US" sz="2400" dirty="0">
                  <a:solidFill>
                    <a:srgbClr val="333399"/>
                  </a:solidFill>
                  <a:latin typeface="Arial Unicode MS" panose="020B0604020202020204" pitchFamily="34" charset="-122"/>
                  <a:cs typeface="Arial" panose="020B0604020202020204" pitchFamily="34" charset="0"/>
                </a:endParaRPr>
              </a:p>
            </p:txBody>
          </p:sp>
        </mc:Choice>
        <mc:Fallback xmlns="">
          <p:sp>
            <p:nvSpPr>
              <p:cNvPr id="116" name="Text Box 33"/>
              <p:cNvSpPr txBox="1">
                <a:spLocks noRot="1" noChangeAspect="1" noMove="1" noResize="1" noEditPoints="1" noAdjustHandles="1" noChangeArrowheads="1" noChangeShapeType="1" noTextEdit="1"/>
              </p:cNvSpPr>
              <p:nvPr/>
            </p:nvSpPr>
            <p:spPr bwMode="auto">
              <a:xfrm>
                <a:off x="4269660" y="5744032"/>
                <a:ext cx="572721" cy="461665"/>
              </a:xfrm>
              <a:prstGeom prst="rect">
                <a:avLst/>
              </a:prstGeom>
              <a:blipFill>
                <a:blip r:embed="rId5"/>
                <a:stretch>
                  <a:fillRect b="-26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117" name="Line 34"/>
          <p:cNvSpPr>
            <a:spLocks noChangeShapeType="1"/>
          </p:cNvSpPr>
          <p:nvPr/>
        </p:nvSpPr>
        <p:spPr bwMode="auto">
          <a:xfrm>
            <a:off x="7307263" y="5363032"/>
            <a:ext cx="0" cy="381000"/>
          </a:xfrm>
          <a:prstGeom prst="line">
            <a:avLst/>
          </a:prstGeom>
          <a:noFill/>
          <a:ln w="317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18" name="Text Box 35"/>
              <p:cNvSpPr txBox="1">
                <a:spLocks noChangeArrowheads="1"/>
              </p:cNvSpPr>
              <p:nvPr/>
            </p:nvSpPr>
            <p:spPr bwMode="auto">
              <a:xfrm>
                <a:off x="7054850" y="5744032"/>
                <a:ext cx="618054"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altLang="en-US" sz="2400" i="1" dirty="0" smtClean="0">
                              <a:solidFill>
                                <a:srgbClr val="333399"/>
                              </a:solidFill>
                              <a:latin typeface="Cambria Math" panose="02040503050406030204" pitchFamily="18" charset="0"/>
                              <a:cs typeface="Arial" panose="020B0604020202020204" pitchFamily="34" charset="0"/>
                            </a:rPr>
                          </m:ctrlPr>
                        </m:sSubPr>
                        <m:e>
                          <m:r>
                            <a:rPr lang="en-US" altLang="en-US" sz="2400" i="1" dirty="0">
                              <a:solidFill>
                                <a:srgbClr val="333399"/>
                              </a:solidFill>
                              <a:latin typeface="Cambria Math" panose="02040503050406030204" pitchFamily="18" charset="0"/>
                              <a:cs typeface="Arial" panose="020B0604020202020204" pitchFamily="34" charset="0"/>
                            </a:rPr>
                            <m:t>𝑥</m:t>
                          </m:r>
                        </m:e>
                        <m:sub>
                          <m:r>
                            <a:rPr lang="en-US" altLang="en-US" sz="2400" b="0" i="1" dirty="0" smtClean="0">
                              <a:solidFill>
                                <a:srgbClr val="333399"/>
                              </a:solidFill>
                              <a:latin typeface="Cambria Math" panose="02040503050406030204" pitchFamily="18" charset="0"/>
                              <a:cs typeface="Arial" panose="020B0604020202020204" pitchFamily="34" charset="0"/>
                            </a:rPr>
                            <m:t>𝑁</m:t>
                          </m:r>
                        </m:sub>
                      </m:sSub>
                    </m:oMath>
                  </m:oMathPara>
                </a14:m>
                <a:endParaRPr lang="en-US" altLang="en-US" sz="2400" dirty="0">
                  <a:solidFill>
                    <a:srgbClr val="333399"/>
                  </a:solidFill>
                  <a:latin typeface="Arial Unicode MS" panose="020B0604020202020204" pitchFamily="34" charset="-122"/>
                  <a:cs typeface="Arial" panose="020B0604020202020204" pitchFamily="34" charset="0"/>
                </a:endParaRPr>
              </a:p>
            </p:txBody>
          </p:sp>
        </mc:Choice>
        <mc:Fallback>
          <p:sp>
            <p:nvSpPr>
              <p:cNvPr id="118" name="Text Box 35"/>
              <p:cNvSpPr txBox="1">
                <a:spLocks noRot="1" noChangeAspect="1" noMove="1" noResize="1" noEditPoints="1" noAdjustHandles="1" noChangeArrowheads="1" noChangeShapeType="1" noTextEdit="1"/>
              </p:cNvSpPr>
              <p:nvPr/>
            </p:nvSpPr>
            <p:spPr bwMode="auto">
              <a:xfrm>
                <a:off x="7054850" y="5744032"/>
                <a:ext cx="618054" cy="461665"/>
              </a:xfrm>
              <a:prstGeom prst="rect">
                <a:avLst/>
              </a:prstGeom>
              <a:blipFill>
                <a:blip r:embed="rId6"/>
                <a:stretch>
                  <a:fillRect b="-26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119" name="Oval 36"/>
          <p:cNvSpPr>
            <a:spLocks noChangeArrowheads="1"/>
          </p:cNvSpPr>
          <p:nvPr/>
        </p:nvSpPr>
        <p:spPr bwMode="auto">
          <a:xfrm>
            <a:off x="1524000" y="3077032"/>
            <a:ext cx="530225" cy="530225"/>
          </a:xfrm>
          <a:prstGeom prst="ellipse">
            <a:avLst/>
          </a:prstGeom>
          <a:solidFill>
            <a:srgbClr val="FFCC99"/>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a:solidFill>
                  <a:srgbClr val="FF0000"/>
                </a:solidFill>
                <a:cs typeface="Arial" panose="020B0604020202020204" pitchFamily="34" charset="0"/>
              </a:rPr>
              <a:t>2</a:t>
            </a:r>
          </a:p>
        </p:txBody>
      </p:sp>
      <p:grpSp>
        <p:nvGrpSpPr>
          <p:cNvPr id="120" name="Group 37"/>
          <p:cNvGrpSpPr>
            <a:grpSpLocks/>
          </p:cNvGrpSpPr>
          <p:nvPr/>
        </p:nvGrpSpPr>
        <p:grpSpPr bwMode="auto">
          <a:xfrm>
            <a:off x="2054225" y="2642057"/>
            <a:ext cx="841375" cy="2111374"/>
            <a:chOff x="1294" y="1838"/>
            <a:chExt cx="530" cy="1330"/>
          </a:xfrm>
        </p:grpSpPr>
        <p:grpSp>
          <p:nvGrpSpPr>
            <p:cNvPr id="121" name="Group 38"/>
            <p:cNvGrpSpPr>
              <a:grpSpLocks/>
            </p:cNvGrpSpPr>
            <p:nvPr/>
          </p:nvGrpSpPr>
          <p:grpSpPr bwMode="auto">
            <a:xfrm>
              <a:off x="1294" y="1838"/>
              <a:ext cx="530" cy="1296"/>
              <a:chOff x="1294" y="1838"/>
              <a:chExt cx="530" cy="1296"/>
            </a:xfrm>
          </p:grpSpPr>
          <p:cxnSp>
            <p:nvCxnSpPr>
              <p:cNvPr id="123" name="AutoShape 39"/>
              <p:cNvCxnSpPr>
                <a:cxnSpLocks noChangeShapeType="1"/>
                <a:stCxn id="88" idx="6"/>
                <a:endCxn id="93" idx="2"/>
              </p:cNvCxnSpPr>
              <p:nvPr/>
            </p:nvCxnSpPr>
            <p:spPr bwMode="auto">
              <a:xfrm>
                <a:off x="1294" y="1838"/>
                <a:ext cx="530"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24" name="AutoShape 40"/>
              <p:cNvCxnSpPr>
                <a:cxnSpLocks noChangeShapeType="1"/>
                <a:stCxn id="88" idx="6"/>
                <a:endCxn id="94" idx="2"/>
              </p:cNvCxnSpPr>
              <p:nvPr/>
            </p:nvCxnSpPr>
            <p:spPr bwMode="auto">
              <a:xfrm>
                <a:off x="1294" y="1838"/>
                <a:ext cx="530"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25" name="AutoShape 41"/>
              <p:cNvCxnSpPr>
                <a:cxnSpLocks noChangeShapeType="1"/>
                <a:stCxn id="88" idx="6"/>
                <a:endCxn id="95" idx="2"/>
              </p:cNvCxnSpPr>
              <p:nvPr/>
            </p:nvCxnSpPr>
            <p:spPr bwMode="auto">
              <a:xfrm>
                <a:off x="1294" y="1838"/>
                <a:ext cx="530" cy="1296"/>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26" name="AutoShape 42"/>
              <p:cNvCxnSpPr>
                <a:cxnSpLocks noChangeShapeType="1"/>
                <a:stCxn id="89" idx="6"/>
                <a:endCxn id="93" idx="2"/>
              </p:cNvCxnSpPr>
              <p:nvPr/>
            </p:nvCxnSpPr>
            <p:spPr bwMode="auto">
              <a:xfrm flipV="1">
                <a:off x="1294" y="1838"/>
                <a:ext cx="530"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27" name="AutoShape 43"/>
              <p:cNvCxnSpPr>
                <a:cxnSpLocks noChangeShapeType="1"/>
                <a:stCxn id="89" idx="6"/>
                <a:endCxn id="94" idx="2"/>
              </p:cNvCxnSpPr>
              <p:nvPr/>
            </p:nvCxnSpPr>
            <p:spPr bwMode="auto">
              <a:xfrm>
                <a:off x="1294" y="2270"/>
                <a:ext cx="530"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28" name="AutoShape 44"/>
              <p:cNvCxnSpPr>
                <a:cxnSpLocks noChangeShapeType="1"/>
                <a:stCxn id="89" idx="6"/>
                <a:endCxn id="95" idx="2"/>
              </p:cNvCxnSpPr>
              <p:nvPr/>
            </p:nvCxnSpPr>
            <p:spPr bwMode="auto">
              <a:xfrm>
                <a:off x="1294" y="2270"/>
                <a:ext cx="530" cy="864"/>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29" name="AutoShape 45"/>
              <p:cNvCxnSpPr>
                <a:cxnSpLocks noChangeShapeType="1"/>
                <a:stCxn id="90" idx="6"/>
                <a:endCxn id="95" idx="2"/>
              </p:cNvCxnSpPr>
              <p:nvPr/>
            </p:nvCxnSpPr>
            <p:spPr bwMode="auto">
              <a:xfrm>
                <a:off x="1294" y="3134"/>
                <a:ext cx="530"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grpSp>
        <p:sp>
          <p:nvSpPr>
            <p:cNvPr id="122" name="Line 46"/>
            <p:cNvSpPr>
              <a:spLocks noChangeShapeType="1"/>
            </p:cNvSpPr>
            <p:nvPr/>
          </p:nvSpPr>
          <p:spPr bwMode="auto">
            <a:xfrm flipV="1">
              <a:off x="1296" y="1920"/>
              <a:ext cx="528" cy="1248"/>
            </a:xfrm>
            <a:prstGeom prst="line">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130" name="Group 47"/>
          <p:cNvGrpSpPr>
            <a:grpSpLocks/>
          </p:cNvGrpSpPr>
          <p:nvPr/>
        </p:nvGrpSpPr>
        <p:grpSpPr bwMode="auto">
          <a:xfrm>
            <a:off x="3429000" y="2696032"/>
            <a:ext cx="838200" cy="2057400"/>
            <a:chOff x="2160" y="1872"/>
            <a:chExt cx="528" cy="1296"/>
          </a:xfrm>
        </p:grpSpPr>
        <p:grpSp>
          <p:nvGrpSpPr>
            <p:cNvPr id="131" name="Group 48"/>
            <p:cNvGrpSpPr>
              <a:grpSpLocks/>
            </p:cNvGrpSpPr>
            <p:nvPr/>
          </p:nvGrpSpPr>
          <p:grpSpPr bwMode="auto">
            <a:xfrm>
              <a:off x="2160" y="1872"/>
              <a:ext cx="506" cy="1296"/>
              <a:chOff x="2160" y="1872"/>
              <a:chExt cx="506" cy="1296"/>
            </a:xfrm>
          </p:grpSpPr>
          <p:cxnSp>
            <p:nvCxnSpPr>
              <p:cNvPr id="133" name="AutoShape 49"/>
              <p:cNvCxnSpPr>
                <a:cxnSpLocks noChangeShapeType="1"/>
              </p:cNvCxnSpPr>
              <p:nvPr/>
            </p:nvCxnSpPr>
            <p:spPr bwMode="auto">
              <a:xfrm>
                <a:off x="2160" y="1872"/>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34" name="AutoShape 50"/>
              <p:cNvCxnSpPr>
                <a:cxnSpLocks noChangeShapeType="1"/>
              </p:cNvCxnSpPr>
              <p:nvPr/>
            </p:nvCxnSpPr>
            <p:spPr bwMode="auto">
              <a:xfrm>
                <a:off x="2160"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35" name="AutoShape 51"/>
              <p:cNvCxnSpPr>
                <a:cxnSpLocks noChangeShapeType="1"/>
              </p:cNvCxnSpPr>
              <p:nvPr/>
            </p:nvCxnSpPr>
            <p:spPr bwMode="auto">
              <a:xfrm>
                <a:off x="2160" y="1872"/>
                <a:ext cx="506" cy="1296"/>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36" name="AutoShape 52"/>
              <p:cNvCxnSpPr>
                <a:cxnSpLocks noChangeShapeType="1"/>
              </p:cNvCxnSpPr>
              <p:nvPr/>
            </p:nvCxnSpPr>
            <p:spPr bwMode="auto">
              <a:xfrm flipV="1">
                <a:off x="2160"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37" name="AutoShape 53"/>
              <p:cNvCxnSpPr>
                <a:cxnSpLocks noChangeShapeType="1"/>
              </p:cNvCxnSpPr>
              <p:nvPr/>
            </p:nvCxnSpPr>
            <p:spPr bwMode="auto">
              <a:xfrm>
                <a:off x="2160" y="2304"/>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38" name="AutoShape 54"/>
              <p:cNvCxnSpPr>
                <a:cxnSpLocks noChangeShapeType="1"/>
              </p:cNvCxnSpPr>
              <p:nvPr/>
            </p:nvCxnSpPr>
            <p:spPr bwMode="auto">
              <a:xfrm>
                <a:off x="2160" y="2304"/>
                <a:ext cx="506" cy="864"/>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39" name="AutoShape 55"/>
              <p:cNvCxnSpPr>
                <a:cxnSpLocks noChangeShapeType="1"/>
              </p:cNvCxnSpPr>
              <p:nvPr/>
            </p:nvCxnSpPr>
            <p:spPr bwMode="auto">
              <a:xfrm>
                <a:off x="2160" y="3168"/>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grpSp>
        <p:sp>
          <p:nvSpPr>
            <p:cNvPr id="132" name="Line 56"/>
            <p:cNvSpPr>
              <a:spLocks noChangeShapeType="1"/>
            </p:cNvSpPr>
            <p:nvPr/>
          </p:nvSpPr>
          <p:spPr bwMode="auto">
            <a:xfrm flipV="1">
              <a:off x="2160" y="1920"/>
              <a:ext cx="528" cy="1248"/>
            </a:xfrm>
            <a:prstGeom prst="line">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140" name="Group 57"/>
          <p:cNvGrpSpPr>
            <a:grpSpLocks/>
          </p:cNvGrpSpPr>
          <p:nvPr/>
        </p:nvGrpSpPr>
        <p:grpSpPr bwMode="auto">
          <a:xfrm>
            <a:off x="4800600" y="2696032"/>
            <a:ext cx="838200" cy="2057400"/>
            <a:chOff x="3024" y="1872"/>
            <a:chExt cx="528" cy="1296"/>
          </a:xfrm>
        </p:grpSpPr>
        <p:grpSp>
          <p:nvGrpSpPr>
            <p:cNvPr id="141" name="Group 58"/>
            <p:cNvGrpSpPr>
              <a:grpSpLocks/>
            </p:cNvGrpSpPr>
            <p:nvPr/>
          </p:nvGrpSpPr>
          <p:grpSpPr bwMode="auto">
            <a:xfrm>
              <a:off x="3024" y="1872"/>
              <a:ext cx="506" cy="1296"/>
              <a:chOff x="3024" y="1872"/>
              <a:chExt cx="506" cy="1296"/>
            </a:xfrm>
          </p:grpSpPr>
          <p:cxnSp>
            <p:nvCxnSpPr>
              <p:cNvPr id="143" name="AutoShape 59"/>
              <p:cNvCxnSpPr>
                <a:cxnSpLocks noChangeShapeType="1"/>
              </p:cNvCxnSpPr>
              <p:nvPr/>
            </p:nvCxnSpPr>
            <p:spPr bwMode="auto">
              <a:xfrm>
                <a:off x="3024" y="1872"/>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44" name="AutoShape 60"/>
              <p:cNvCxnSpPr>
                <a:cxnSpLocks noChangeShapeType="1"/>
              </p:cNvCxnSpPr>
              <p:nvPr/>
            </p:nvCxnSpPr>
            <p:spPr bwMode="auto">
              <a:xfrm>
                <a:off x="3024"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45" name="AutoShape 61"/>
              <p:cNvCxnSpPr>
                <a:cxnSpLocks noChangeShapeType="1"/>
              </p:cNvCxnSpPr>
              <p:nvPr/>
            </p:nvCxnSpPr>
            <p:spPr bwMode="auto">
              <a:xfrm>
                <a:off x="3024" y="1872"/>
                <a:ext cx="506" cy="1296"/>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46" name="AutoShape 62"/>
              <p:cNvCxnSpPr>
                <a:cxnSpLocks noChangeShapeType="1"/>
              </p:cNvCxnSpPr>
              <p:nvPr/>
            </p:nvCxnSpPr>
            <p:spPr bwMode="auto">
              <a:xfrm flipV="1">
                <a:off x="3024"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47" name="AutoShape 63"/>
              <p:cNvCxnSpPr>
                <a:cxnSpLocks noChangeShapeType="1"/>
              </p:cNvCxnSpPr>
              <p:nvPr/>
            </p:nvCxnSpPr>
            <p:spPr bwMode="auto">
              <a:xfrm>
                <a:off x="3024" y="2304"/>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48" name="AutoShape 64"/>
              <p:cNvCxnSpPr>
                <a:cxnSpLocks noChangeShapeType="1"/>
              </p:cNvCxnSpPr>
              <p:nvPr/>
            </p:nvCxnSpPr>
            <p:spPr bwMode="auto">
              <a:xfrm>
                <a:off x="3024" y="2304"/>
                <a:ext cx="506" cy="864"/>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49" name="AutoShape 65"/>
              <p:cNvCxnSpPr>
                <a:cxnSpLocks noChangeShapeType="1"/>
              </p:cNvCxnSpPr>
              <p:nvPr/>
            </p:nvCxnSpPr>
            <p:spPr bwMode="auto">
              <a:xfrm>
                <a:off x="3024" y="3168"/>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grpSp>
        <p:sp>
          <p:nvSpPr>
            <p:cNvPr id="142" name="Line 66"/>
            <p:cNvSpPr>
              <a:spLocks noChangeShapeType="1"/>
            </p:cNvSpPr>
            <p:nvPr/>
          </p:nvSpPr>
          <p:spPr bwMode="auto">
            <a:xfrm flipV="1">
              <a:off x="3024" y="1920"/>
              <a:ext cx="528" cy="1248"/>
            </a:xfrm>
            <a:prstGeom prst="line">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150" name="Group 67"/>
          <p:cNvGrpSpPr>
            <a:grpSpLocks/>
          </p:cNvGrpSpPr>
          <p:nvPr/>
        </p:nvGrpSpPr>
        <p:grpSpPr bwMode="auto">
          <a:xfrm>
            <a:off x="6248400" y="2696032"/>
            <a:ext cx="838200" cy="2057400"/>
            <a:chOff x="3936" y="1872"/>
            <a:chExt cx="528" cy="1296"/>
          </a:xfrm>
        </p:grpSpPr>
        <p:grpSp>
          <p:nvGrpSpPr>
            <p:cNvPr id="151" name="Group 68"/>
            <p:cNvGrpSpPr>
              <a:grpSpLocks/>
            </p:cNvGrpSpPr>
            <p:nvPr/>
          </p:nvGrpSpPr>
          <p:grpSpPr bwMode="auto">
            <a:xfrm>
              <a:off x="3938" y="1872"/>
              <a:ext cx="506" cy="1296"/>
              <a:chOff x="3938" y="1872"/>
              <a:chExt cx="506" cy="1296"/>
            </a:xfrm>
          </p:grpSpPr>
          <p:cxnSp>
            <p:nvCxnSpPr>
              <p:cNvPr id="153" name="AutoShape 69"/>
              <p:cNvCxnSpPr>
                <a:cxnSpLocks noChangeShapeType="1"/>
              </p:cNvCxnSpPr>
              <p:nvPr/>
            </p:nvCxnSpPr>
            <p:spPr bwMode="auto">
              <a:xfrm>
                <a:off x="3938" y="1872"/>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54" name="AutoShape 70"/>
              <p:cNvCxnSpPr>
                <a:cxnSpLocks noChangeShapeType="1"/>
              </p:cNvCxnSpPr>
              <p:nvPr/>
            </p:nvCxnSpPr>
            <p:spPr bwMode="auto">
              <a:xfrm>
                <a:off x="3938"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55" name="AutoShape 71"/>
              <p:cNvCxnSpPr>
                <a:cxnSpLocks noChangeShapeType="1"/>
              </p:cNvCxnSpPr>
              <p:nvPr/>
            </p:nvCxnSpPr>
            <p:spPr bwMode="auto">
              <a:xfrm>
                <a:off x="3938" y="1872"/>
                <a:ext cx="506" cy="1296"/>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56" name="AutoShape 72"/>
              <p:cNvCxnSpPr>
                <a:cxnSpLocks noChangeShapeType="1"/>
              </p:cNvCxnSpPr>
              <p:nvPr/>
            </p:nvCxnSpPr>
            <p:spPr bwMode="auto">
              <a:xfrm flipV="1">
                <a:off x="3938"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57" name="AutoShape 73"/>
              <p:cNvCxnSpPr>
                <a:cxnSpLocks noChangeShapeType="1"/>
              </p:cNvCxnSpPr>
              <p:nvPr/>
            </p:nvCxnSpPr>
            <p:spPr bwMode="auto">
              <a:xfrm>
                <a:off x="3938" y="2304"/>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58" name="AutoShape 74"/>
              <p:cNvCxnSpPr>
                <a:cxnSpLocks noChangeShapeType="1"/>
              </p:cNvCxnSpPr>
              <p:nvPr/>
            </p:nvCxnSpPr>
            <p:spPr bwMode="auto">
              <a:xfrm>
                <a:off x="3938" y="2304"/>
                <a:ext cx="506" cy="864"/>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59" name="AutoShape 75"/>
              <p:cNvCxnSpPr>
                <a:cxnSpLocks noChangeShapeType="1"/>
              </p:cNvCxnSpPr>
              <p:nvPr/>
            </p:nvCxnSpPr>
            <p:spPr bwMode="auto">
              <a:xfrm>
                <a:off x="3938" y="3168"/>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grpSp>
        <p:sp>
          <p:nvSpPr>
            <p:cNvPr id="152" name="Line 76"/>
            <p:cNvSpPr>
              <a:spLocks noChangeShapeType="1"/>
            </p:cNvSpPr>
            <p:nvPr/>
          </p:nvSpPr>
          <p:spPr bwMode="auto">
            <a:xfrm flipV="1">
              <a:off x="3936" y="1920"/>
              <a:ext cx="528" cy="1248"/>
            </a:xfrm>
            <a:prstGeom prst="line">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endParaRPr>
            </a:p>
          </p:txBody>
        </p:sp>
      </p:grpSp>
      <p:cxnSp>
        <p:nvCxnSpPr>
          <p:cNvPr id="160" name="AutoShape 77"/>
          <p:cNvCxnSpPr>
            <a:cxnSpLocks noChangeShapeType="1"/>
            <a:stCxn id="119" idx="6"/>
            <a:endCxn id="93" idx="2"/>
          </p:cNvCxnSpPr>
          <p:nvPr/>
        </p:nvCxnSpPr>
        <p:spPr bwMode="auto">
          <a:xfrm flipV="1">
            <a:off x="2073275" y="2656345"/>
            <a:ext cx="803275" cy="685800"/>
          </a:xfrm>
          <a:prstGeom prst="straightConnector1">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161" name="AutoShape 78"/>
          <p:cNvCxnSpPr>
            <a:cxnSpLocks noChangeShapeType="1"/>
          </p:cNvCxnSpPr>
          <p:nvPr/>
        </p:nvCxnSpPr>
        <p:spPr bwMode="auto">
          <a:xfrm>
            <a:off x="3429000" y="2656345"/>
            <a:ext cx="803275" cy="2057400"/>
          </a:xfrm>
          <a:prstGeom prst="straightConnector1">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cxnSp>
      <p:sp>
        <p:nvSpPr>
          <p:cNvPr id="162" name="Oval 79"/>
          <p:cNvSpPr>
            <a:spLocks noChangeArrowheads="1"/>
          </p:cNvSpPr>
          <p:nvPr/>
        </p:nvSpPr>
        <p:spPr bwMode="auto">
          <a:xfrm>
            <a:off x="2895600" y="2391232"/>
            <a:ext cx="530225" cy="530225"/>
          </a:xfrm>
          <a:prstGeom prst="ellipse">
            <a:avLst/>
          </a:prstGeom>
          <a:solidFill>
            <a:srgbClr val="FFCC99"/>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a:solidFill>
                  <a:srgbClr val="FF0000"/>
                </a:solidFill>
                <a:cs typeface="Arial" panose="020B0604020202020204" pitchFamily="34" charset="0"/>
              </a:rPr>
              <a:t>1</a:t>
            </a:r>
          </a:p>
        </p:txBody>
      </p:sp>
      <p:sp>
        <p:nvSpPr>
          <p:cNvPr id="163" name="Oval 80"/>
          <p:cNvSpPr>
            <a:spLocks noChangeArrowheads="1"/>
          </p:cNvSpPr>
          <p:nvPr/>
        </p:nvSpPr>
        <p:spPr bwMode="auto">
          <a:xfrm>
            <a:off x="4267200" y="4448632"/>
            <a:ext cx="530225" cy="530225"/>
          </a:xfrm>
          <a:prstGeom prst="ellipse">
            <a:avLst/>
          </a:prstGeom>
          <a:solidFill>
            <a:srgbClr val="FFCC99"/>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a:solidFill>
                  <a:srgbClr val="FF0000"/>
                </a:solidFill>
                <a:cs typeface="Arial" panose="020B0604020202020204" pitchFamily="34" charset="0"/>
              </a:rPr>
              <a:t>K</a:t>
            </a:r>
          </a:p>
        </p:txBody>
      </p:sp>
      <p:cxnSp>
        <p:nvCxnSpPr>
          <p:cNvPr id="164" name="AutoShape 81"/>
          <p:cNvCxnSpPr>
            <a:cxnSpLocks noChangeShapeType="1"/>
          </p:cNvCxnSpPr>
          <p:nvPr/>
        </p:nvCxnSpPr>
        <p:spPr bwMode="auto">
          <a:xfrm flipV="1">
            <a:off x="4800600" y="3686632"/>
            <a:ext cx="838200" cy="1066800"/>
          </a:xfrm>
          <a:prstGeom prst="straightConnector1">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165" name="AutoShape 82"/>
          <p:cNvCxnSpPr>
            <a:cxnSpLocks noChangeShapeType="1"/>
            <a:endCxn id="108" idx="2"/>
          </p:cNvCxnSpPr>
          <p:nvPr/>
        </p:nvCxnSpPr>
        <p:spPr bwMode="auto">
          <a:xfrm flipV="1">
            <a:off x="6248400" y="3342145"/>
            <a:ext cx="822325" cy="763587"/>
          </a:xfrm>
          <a:prstGeom prst="straightConnector1">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cxnSp>
      <p:sp>
        <p:nvSpPr>
          <p:cNvPr id="166" name="Oval 83"/>
          <p:cNvSpPr>
            <a:spLocks noChangeArrowheads="1"/>
          </p:cNvSpPr>
          <p:nvPr/>
        </p:nvSpPr>
        <p:spPr bwMode="auto">
          <a:xfrm>
            <a:off x="7086600" y="3077032"/>
            <a:ext cx="530225" cy="530225"/>
          </a:xfrm>
          <a:prstGeom prst="ellipse">
            <a:avLst/>
          </a:prstGeom>
          <a:solidFill>
            <a:srgbClr val="FFCC99"/>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a:solidFill>
                  <a:srgbClr val="FF0000"/>
                </a:solidFill>
                <a:cs typeface="Arial" panose="020B0604020202020204" pitchFamily="34" charset="0"/>
              </a:rPr>
              <a:t>2</a:t>
            </a:r>
          </a:p>
        </p:txBody>
      </p:sp>
    </p:spTree>
    <p:extLst>
      <p:ext uri="{BB962C8B-B14F-4D97-AF65-F5344CB8AC3E}">
        <p14:creationId xmlns:p14="http://schemas.microsoft.com/office/powerpoint/2010/main" val="424018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dissolve">
                                      <p:cBhvr>
                                        <p:cTn id="7" dur="500"/>
                                        <p:tgtEl>
                                          <p:spTgt spid="87"/>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92"/>
                                        </p:tgtEl>
                                        <p:attrNameLst>
                                          <p:attrName>style.visibility</p:attrName>
                                        </p:attrNameLst>
                                      </p:cBhvr>
                                      <p:to>
                                        <p:strVal val="visible"/>
                                      </p:to>
                                    </p:set>
                                    <p:animEffect transition="in" filter="dissolve">
                                      <p:cBhvr>
                                        <p:cTn id="14" dur="500"/>
                                        <p:tgtEl>
                                          <p:spTgt spid="92"/>
                                        </p:tgtEl>
                                      </p:cBhvr>
                                    </p:animEffec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130"/>
                                        </p:tgtEl>
                                        <p:attrNameLst>
                                          <p:attrName>style.visibility</p:attrName>
                                        </p:attrNameLst>
                                      </p:cBhvr>
                                      <p:to>
                                        <p:strVal val="visible"/>
                                      </p:to>
                                    </p:set>
                                  </p:childTnLst>
                                </p:cTn>
                              </p:par>
                            </p:childTnLst>
                          </p:cTn>
                        </p:par>
                        <p:par>
                          <p:cTn id="18" fill="hold">
                            <p:stCondLst>
                              <p:cond delay="1000"/>
                            </p:stCondLst>
                            <p:childTnLst>
                              <p:par>
                                <p:cTn id="19" presetID="9" presetClass="entr" presetSubtype="0" fill="hold" nodeType="afterEffect">
                                  <p:stCondLst>
                                    <p:cond delay="0"/>
                                  </p:stCondLst>
                                  <p:childTnLst>
                                    <p:set>
                                      <p:cBhvr>
                                        <p:cTn id="20" dur="1" fill="hold">
                                          <p:stCondLst>
                                            <p:cond delay="0"/>
                                          </p:stCondLst>
                                        </p:cTn>
                                        <p:tgtEl>
                                          <p:spTgt spid="97"/>
                                        </p:tgtEl>
                                        <p:attrNameLst>
                                          <p:attrName>style.visibility</p:attrName>
                                        </p:attrNameLst>
                                      </p:cBhvr>
                                      <p:to>
                                        <p:strVal val="visible"/>
                                      </p:to>
                                    </p:set>
                                    <p:animEffect transition="in" filter="dissolve">
                                      <p:cBhvr>
                                        <p:cTn id="21" dur="500"/>
                                        <p:tgtEl>
                                          <p:spTgt spid="97"/>
                                        </p:tgtEl>
                                      </p:cBhvr>
                                    </p:animEffect>
                                  </p:childTnLst>
                                </p:cTn>
                              </p:par>
                            </p:childTnLst>
                          </p:cTn>
                        </p:par>
                        <p:par>
                          <p:cTn id="22" fill="hold">
                            <p:stCondLst>
                              <p:cond delay="1500"/>
                            </p:stCondLst>
                            <p:childTnLst>
                              <p:par>
                                <p:cTn id="23" presetID="1" presetClass="entr" presetSubtype="0" fill="hold" nodeType="afterEffect">
                                  <p:stCondLst>
                                    <p:cond delay="0"/>
                                  </p:stCondLst>
                                  <p:childTnLst>
                                    <p:set>
                                      <p:cBhvr>
                                        <p:cTn id="24" dur="1" fill="hold">
                                          <p:stCondLst>
                                            <p:cond delay="0"/>
                                          </p:stCondLst>
                                        </p:cTn>
                                        <p:tgtEl>
                                          <p:spTgt spid="140"/>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childTnLst>
                                </p:cTn>
                              </p:par>
                            </p:childTnLst>
                          </p:cTn>
                        </p:par>
                        <p:par>
                          <p:cTn id="28" fill="hold">
                            <p:stCondLst>
                              <p:cond delay="1500"/>
                            </p:stCondLst>
                            <p:childTnLst>
                              <p:par>
                                <p:cTn id="29" presetID="1" presetClass="entr" presetSubtype="0" fill="hold" nodeType="afterEffect">
                                  <p:stCondLst>
                                    <p:cond delay="0"/>
                                  </p:stCondLst>
                                  <p:childTnLst>
                                    <p:set>
                                      <p:cBhvr>
                                        <p:cTn id="30" dur="1" fill="hold">
                                          <p:stCondLst>
                                            <p:cond delay="0"/>
                                          </p:stCondLst>
                                        </p:cTn>
                                        <p:tgtEl>
                                          <p:spTgt spid="1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6"/>
                                        </p:tgtEl>
                                        <p:attrNameLst>
                                          <p:attrName>style.visibility</p:attrName>
                                        </p:attrNameLst>
                                      </p:cBhvr>
                                      <p:to>
                                        <p:strVal val="visible"/>
                                      </p:to>
                                    </p:set>
                                  </p:childTnLst>
                                </p:cTn>
                              </p:par>
                            </p:childTnLst>
                          </p:cTn>
                        </p:par>
                        <p:par>
                          <p:cTn id="35" fill="hold">
                            <p:stCondLst>
                              <p:cond delay="0"/>
                            </p:stCondLst>
                            <p:childTnLst>
                              <p:par>
                                <p:cTn id="36" presetID="9" presetClass="entr" presetSubtype="0" fill="hold" nodeType="afterEffect">
                                  <p:stCondLst>
                                    <p:cond delay="0"/>
                                  </p:stCondLst>
                                  <p:childTnLst>
                                    <p:set>
                                      <p:cBhvr>
                                        <p:cTn id="37" dur="1" fill="hold">
                                          <p:stCondLst>
                                            <p:cond delay="0"/>
                                          </p:stCondLst>
                                        </p:cTn>
                                        <p:tgtEl>
                                          <p:spTgt spid="106"/>
                                        </p:tgtEl>
                                        <p:attrNameLst>
                                          <p:attrName>style.visibility</p:attrName>
                                        </p:attrNameLst>
                                      </p:cBhvr>
                                      <p:to>
                                        <p:strVal val="visible"/>
                                      </p:to>
                                    </p:set>
                                    <p:animEffect transition="in" filter="dissolve">
                                      <p:cBhvr>
                                        <p:cTn id="38" dur="500"/>
                                        <p:tgtEl>
                                          <p:spTgt spid="106"/>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19"/>
                                        </p:tgtEl>
                                        <p:attrNameLst>
                                          <p:attrName>style.visibility</p:attrName>
                                        </p:attrNameLst>
                                      </p:cBhvr>
                                      <p:to>
                                        <p:strVal val="visible"/>
                                      </p:to>
                                    </p:set>
                                    <p:animEffect transition="in" filter="dissolve">
                                      <p:cBhvr>
                                        <p:cTn id="43" dur="500"/>
                                        <p:tgtEl>
                                          <p:spTgt spid="119"/>
                                        </p:tgtEl>
                                      </p:cBhvr>
                                    </p:animEffect>
                                  </p:childTnLst>
                                </p:cTn>
                              </p:par>
                            </p:childTnLst>
                          </p:cTn>
                        </p:par>
                        <p:par>
                          <p:cTn id="44" fill="hold">
                            <p:stCondLst>
                              <p:cond delay="500"/>
                            </p:stCondLst>
                            <p:childTnLst>
                              <p:par>
                                <p:cTn id="45" presetID="9" presetClass="entr" presetSubtype="0" fill="hold" nodeType="afterEffect">
                                  <p:stCondLst>
                                    <p:cond delay="0"/>
                                  </p:stCondLst>
                                  <p:childTnLst>
                                    <p:set>
                                      <p:cBhvr>
                                        <p:cTn id="46" dur="1" fill="hold">
                                          <p:stCondLst>
                                            <p:cond delay="0"/>
                                          </p:stCondLst>
                                        </p:cTn>
                                        <p:tgtEl>
                                          <p:spTgt spid="111"/>
                                        </p:tgtEl>
                                        <p:attrNameLst>
                                          <p:attrName>style.visibility</p:attrName>
                                        </p:attrNameLst>
                                      </p:cBhvr>
                                      <p:to>
                                        <p:strVal val="visible"/>
                                      </p:to>
                                    </p:set>
                                    <p:animEffect transition="in" filter="dissolve">
                                      <p:cBhvr>
                                        <p:cTn id="47" dur="500"/>
                                        <p:tgtEl>
                                          <p:spTgt spid="111"/>
                                        </p:tgtEl>
                                      </p:cBhvr>
                                    </p:animEffect>
                                  </p:childTnLst>
                                </p:cTn>
                              </p:par>
                            </p:childTnLst>
                          </p:cTn>
                        </p:par>
                        <p:par>
                          <p:cTn id="48" fill="hold">
                            <p:stCondLst>
                              <p:cond delay="1000"/>
                            </p:stCondLst>
                            <p:childTnLst>
                              <p:par>
                                <p:cTn id="49" presetID="9" presetClass="entr" presetSubtype="0"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Effect transition="in" filter="dissolve">
                                      <p:cBhvr>
                                        <p:cTn id="51" dur="500"/>
                                        <p:tgtEl>
                                          <p:spTgt spid="112"/>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dissolve">
                                      <p:cBhvr>
                                        <p:cTn id="56" dur="500"/>
                                        <p:tgtEl>
                                          <p:spTgt spid="160"/>
                                        </p:tgtEl>
                                      </p:cBhvr>
                                    </p:animEffect>
                                  </p:childTnLst>
                                </p:cTn>
                              </p:par>
                            </p:childTnLst>
                          </p:cTn>
                        </p:par>
                        <p:par>
                          <p:cTn id="57" fill="hold">
                            <p:stCondLst>
                              <p:cond delay="500"/>
                            </p:stCondLst>
                            <p:childTnLst>
                              <p:par>
                                <p:cTn id="58" presetID="9" presetClass="entr" presetSubtype="0" fill="hold" grpId="0" nodeType="afterEffect">
                                  <p:stCondLst>
                                    <p:cond delay="0"/>
                                  </p:stCondLst>
                                  <p:childTnLst>
                                    <p:set>
                                      <p:cBhvr>
                                        <p:cTn id="59" dur="1" fill="hold">
                                          <p:stCondLst>
                                            <p:cond delay="0"/>
                                          </p:stCondLst>
                                        </p:cTn>
                                        <p:tgtEl>
                                          <p:spTgt spid="162"/>
                                        </p:tgtEl>
                                        <p:attrNameLst>
                                          <p:attrName>style.visibility</p:attrName>
                                        </p:attrNameLst>
                                      </p:cBhvr>
                                      <p:to>
                                        <p:strVal val="visible"/>
                                      </p:to>
                                    </p:set>
                                    <p:animEffect transition="in" filter="dissolve">
                                      <p:cBhvr>
                                        <p:cTn id="60" dur="500"/>
                                        <p:tgtEl>
                                          <p:spTgt spid="162"/>
                                        </p:tgtEl>
                                      </p:cBhvr>
                                    </p:animEffect>
                                  </p:childTnLst>
                                </p:cTn>
                              </p:par>
                            </p:childTnLst>
                          </p:cTn>
                        </p:par>
                        <p:par>
                          <p:cTn id="61" fill="hold">
                            <p:stCondLst>
                              <p:cond delay="1000"/>
                            </p:stCondLst>
                            <p:childTnLst>
                              <p:par>
                                <p:cTn id="62" presetID="9" presetClass="entr" presetSubtype="0" fill="hold" nodeType="afterEffect">
                                  <p:stCondLst>
                                    <p:cond delay="0"/>
                                  </p:stCondLst>
                                  <p:childTnLst>
                                    <p:set>
                                      <p:cBhvr>
                                        <p:cTn id="63" dur="1" fill="hold">
                                          <p:stCondLst>
                                            <p:cond delay="0"/>
                                          </p:stCondLst>
                                        </p:cTn>
                                        <p:tgtEl>
                                          <p:spTgt spid="113"/>
                                        </p:tgtEl>
                                        <p:attrNameLst>
                                          <p:attrName>style.visibility</p:attrName>
                                        </p:attrNameLst>
                                      </p:cBhvr>
                                      <p:to>
                                        <p:strVal val="visible"/>
                                      </p:to>
                                    </p:set>
                                    <p:animEffect transition="in" filter="dissolve">
                                      <p:cBhvr>
                                        <p:cTn id="64" dur="500"/>
                                        <p:tgtEl>
                                          <p:spTgt spid="113"/>
                                        </p:tgtEl>
                                      </p:cBhvr>
                                    </p:animEffect>
                                  </p:childTnLst>
                                </p:cTn>
                              </p:par>
                            </p:childTnLst>
                          </p:cTn>
                        </p:par>
                        <p:par>
                          <p:cTn id="65" fill="hold">
                            <p:stCondLst>
                              <p:cond delay="1500"/>
                            </p:stCondLst>
                            <p:childTnLst>
                              <p:par>
                                <p:cTn id="66" presetID="9" presetClass="entr" presetSubtype="0" fill="hold" grpId="0" nodeType="afterEffect">
                                  <p:stCondLst>
                                    <p:cond delay="0"/>
                                  </p:stCondLst>
                                  <p:childTnLst>
                                    <p:set>
                                      <p:cBhvr>
                                        <p:cTn id="67" dur="1" fill="hold">
                                          <p:stCondLst>
                                            <p:cond delay="0"/>
                                          </p:stCondLst>
                                        </p:cTn>
                                        <p:tgtEl>
                                          <p:spTgt spid="114"/>
                                        </p:tgtEl>
                                        <p:attrNameLst>
                                          <p:attrName>style.visibility</p:attrName>
                                        </p:attrNameLst>
                                      </p:cBhvr>
                                      <p:to>
                                        <p:strVal val="visible"/>
                                      </p:to>
                                    </p:set>
                                    <p:animEffect transition="in" filter="dissolve">
                                      <p:cBhvr>
                                        <p:cTn id="68" dur="500"/>
                                        <p:tgtEl>
                                          <p:spTgt spid="114"/>
                                        </p:tgtEl>
                                      </p:cBhvr>
                                    </p:animEffect>
                                  </p:childTnLst>
                                </p:cTn>
                              </p:par>
                            </p:childTnLst>
                          </p:cTn>
                        </p:par>
                        <p:par>
                          <p:cTn id="69" fill="hold">
                            <p:stCondLst>
                              <p:cond delay="2000"/>
                            </p:stCondLst>
                            <p:childTnLst>
                              <p:par>
                                <p:cTn id="70" presetID="9" presetClass="entr" presetSubtype="0" fill="hold" nodeType="afterEffect">
                                  <p:stCondLst>
                                    <p:cond delay="0"/>
                                  </p:stCondLst>
                                  <p:childTnLst>
                                    <p:set>
                                      <p:cBhvr>
                                        <p:cTn id="71" dur="1" fill="hold">
                                          <p:stCondLst>
                                            <p:cond delay="0"/>
                                          </p:stCondLst>
                                        </p:cTn>
                                        <p:tgtEl>
                                          <p:spTgt spid="161"/>
                                        </p:tgtEl>
                                        <p:attrNameLst>
                                          <p:attrName>style.visibility</p:attrName>
                                        </p:attrNameLst>
                                      </p:cBhvr>
                                      <p:to>
                                        <p:strVal val="visible"/>
                                      </p:to>
                                    </p:set>
                                    <p:animEffect transition="in" filter="dissolve">
                                      <p:cBhvr>
                                        <p:cTn id="72" dur="500"/>
                                        <p:tgtEl>
                                          <p:spTgt spid="161"/>
                                        </p:tgtEl>
                                      </p:cBhvr>
                                    </p:animEffect>
                                  </p:childTnLst>
                                </p:cTn>
                              </p:par>
                            </p:childTnLst>
                          </p:cTn>
                        </p:par>
                        <p:par>
                          <p:cTn id="73" fill="hold">
                            <p:stCondLst>
                              <p:cond delay="2500"/>
                            </p:stCondLst>
                            <p:childTnLst>
                              <p:par>
                                <p:cTn id="74" presetID="9" presetClass="entr" presetSubtype="0" fill="hold" grpId="0" nodeType="afterEffect">
                                  <p:stCondLst>
                                    <p:cond delay="0"/>
                                  </p:stCondLst>
                                  <p:childTnLst>
                                    <p:set>
                                      <p:cBhvr>
                                        <p:cTn id="75" dur="1" fill="hold">
                                          <p:stCondLst>
                                            <p:cond delay="0"/>
                                          </p:stCondLst>
                                        </p:cTn>
                                        <p:tgtEl>
                                          <p:spTgt spid="163"/>
                                        </p:tgtEl>
                                        <p:attrNameLst>
                                          <p:attrName>style.visibility</p:attrName>
                                        </p:attrNameLst>
                                      </p:cBhvr>
                                      <p:to>
                                        <p:strVal val="visible"/>
                                      </p:to>
                                    </p:set>
                                    <p:animEffect transition="in" filter="dissolve">
                                      <p:cBhvr>
                                        <p:cTn id="76" dur="500"/>
                                        <p:tgtEl>
                                          <p:spTgt spid="163"/>
                                        </p:tgtEl>
                                      </p:cBhvr>
                                    </p:animEffect>
                                  </p:childTnLst>
                                </p:cTn>
                              </p:par>
                            </p:childTnLst>
                          </p:cTn>
                        </p:par>
                        <p:par>
                          <p:cTn id="77" fill="hold">
                            <p:stCondLst>
                              <p:cond delay="3000"/>
                            </p:stCondLst>
                            <p:childTnLst>
                              <p:par>
                                <p:cTn id="78" presetID="9" presetClass="entr" presetSubtype="0" fill="hold" nodeType="afterEffect">
                                  <p:stCondLst>
                                    <p:cond delay="0"/>
                                  </p:stCondLst>
                                  <p:childTnLst>
                                    <p:set>
                                      <p:cBhvr>
                                        <p:cTn id="79" dur="1" fill="hold">
                                          <p:stCondLst>
                                            <p:cond delay="0"/>
                                          </p:stCondLst>
                                        </p:cTn>
                                        <p:tgtEl>
                                          <p:spTgt spid="115"/>
                                        </p:tgtEl>
                                        <p:attrNameLst>
                                          <p:attrName>style.visibility</p:attrName>
                                        </p:attrNameLst>
                                      </p:cBhvr>
                                      <p:to>
                                        <p:strVal val="visible"/>
                                      </p:to>
                                    </p:set>
                                    <p:animEffect transition="in" filter="dissolve">
                                      <p:cBhvr>
                                        <p:cTn id="80" dur="500"/>
                                        <p:tgtEl>
                                          <p:spTgt spid="115"/>
                                        </p:tgtEl>
                                      </p:cBhvr>
                                    </p:animEffect>
                                  </p:childTnLst>
                                </p:cTn>
                              </p:par>
                            </p:childTnLst>
                          </p:cTn>
                        </p:par>
                        <p:par>
                          <p:cTn id="81" fill="hold">
                            <p:stCondLst>
                              <p:cond delay="3500"/>
                            </p:stCondLst>
                            <p:childTnLst>
                              <p:par>
                                <p:cTn id="82" presetID="9" presetClass="entr" presetSubtype="0" fill="hold" grpId="0" nodeType="afterEffect">
                                  <p:stCondLst>
                                    <p:cond delay="0"/>
                                  </p:stCondLst>
                                  <p:childTnLst>
                                    <p:set>
                                      <p:cBhvr>
                                        <p:cTn id="83" dur="1" fill="hold">
                                          <p:stCondLst>
                                            <p:cond delay="0"/>
                                          </p:stCondLst>
                                        </p:cTn>
                                        <p:tgtEl>
                                          <p:spTgt spid="116"/>
                                        </p:tgtEl>
                                        <p:attrNameLst>
                                          <p:attrName>style.visibility</p:attrName>
                                        </p:attrNameLst>
                                      </p:cBhvr>
                                      <p:to>
                                        <p:strVal val="visible"/>
                                      </p:to>
                                    </p:set>
                                    <p:animEffect transition="in" filter="dissolve">
                                      <p:cBhvr>
                                        <p:cTn id="84" dur="500"/>
                                        <p:tgtEl>
                                          <p:spTgt spid="116"/>
                                        </p:tgtEl>
                                      </p:cBhvr>
                                    </p:animEffect>
                                  </p:childTnLst>
                                </p:cTn>
                              </p:par>
                            </p:childTnLst>
                          </p:cTn>
                        </p:par>
                        <p:par>
                          <p:cTn id="85" fill="hold">
                            <p:stCondLst>
                              <p:cond delay="4000"/>
                            </p:stCondLst>
                            <p:childTnLst>
                              <p:par>
                                <p:cTn id="86" presetID="9" presetClass="entr" presetSubtype="0" fill="hold" nodeType="afterEffect">
                                  <p:stCondLst>
                                    <p:cond delay="0"/>
                                  </p:stCondLst>
                                  <p:childTnLst>
                                    <p:set>
                                      <p:cBhvr>
                                        <p:cTn id="87" dur="1" fill="hold">
                                          <p:stCondLst>
                                            <p:cond delay="0"/>
                                          </p:stCondLst>
                                        </p:cTn>
                                        <p:tgtEl>
                                          <p:spTgt spid="164"/>
                                        </p:tgtEl>
                                        <p:attrNameLst>
                                          <p:attrName>style.visibility</p:attrName>
                                        </p:attrNameLst>
                                      </p:cBhvr>
                                      <p:to>
                                        <p:strVal val="visible"/>
                                      </p:to>
                                    </p:set>
                                    <p:animEffect transition="in" filter="dissolve">
                                      <p:cBhvr>
                                        <p:cTn id="88" dur="500"/>
                                        <p:tgtEl>
                                          <p:spTgt spid="164"/>
                                        </p:tgtEl>
                                      </p:cBhvr>
                                    </p:animEffect>
                                  </p:childTnLst>
                                </p:cTn>
                              </p:par>
                            </p:childTnLst>
                          </p:cTn>
                        </p:par>
                        <p:par>
                          <p:cTn id="89" fill="hold">
                            <p:stCondLst>
                              <p:cond delay="4500"/>
                            </p:stCondLst>
                            <p:childTnLst>
                              <p:par>
                                <p:cTn id="90" presetID="9" presetClass="entr" presetSubtype="0" fill="hold" nodeType="afterEffect">
                                  <p:stCondLst>
                                    <p:cond delay="0"/>
                                  </p:stCondLst>
                                  <p:childTnLst>
                                    <p:set>
                                      <p:cBhvr>
                                        <p:cTn id="91" dur="1" fill="hold">
                                          <p:stCondLst>
                                            <p:cond delay="0"/>
                                          </p:stCondLst>
                                        </p:cTn>
                                        <p:tgtEl>
                                          <p:spTgt spid="165"/>
                                        </p:tgtEl>
                                        <p:attrNameLst>
                                          <p:attrName>style.visibility</p:attrName>
                                        </p:attrNameLst>
                                      </p:cBhvr>
                                      <p:to>
                                        <p:strVal val="visible"/>
                                      </p:to>
                                    </p:set>
                                    <p:animEffect transition="in" filter="dissolve">
                                      <p:cBhvr>
                                        <p:cTn id="92" dur="500"/>
                                        <p:tgtEl>
                                          <p:spTgt spid="165"/>
                                        </p:tgtEl>
                                      </p:cBhvr>
                                    </p:animEffect>
                                  </p:childTnLst>
                                </p:cTn>
                              </p:par>
                            </p:childTnLst>
                          </p:cTn>
                        </p:par>
                        <p:par>
                          <p:cTn id="93" fill="hold">
                            <p:stCondLst>
                              <p:cond delay="5000"/>
                            </p:stCondLst>
                            <p:childTnLst>
                              <p:par>
                                <p:cTn id="94" presetID="9" presetClass="entr" presetSubtype="0" fill="hold" grpId="0" nodeType="afterEffect">
                                  <p:stCondLst>
                                    <p:cond delay="0"/>
                                  </p:stCondLst>
                                  <p:childTnLst>
                                    <p:set>
                                      <p:cBhvr>
                                        <p:cTn id="95" dur="1" fill="hold">
                                          <p:stCondLst>
                                            <p:cond delay="0"/>
                                          </p:stCondLst>
                                        </p:cTn>
                                        <p:tgtEl>
                                          <p:spTgt spid="166"/>
                                        </p:tgtEl>
                                        <p:attrNameLst>
                                          <p:attrName>style.visibility</p:attrName>
                                        </p:attrNameLst>
                                      </p:cBhvr>
                                      <p:to>
                                        <p:strVal val="visible"/>
                                      </p:to>
                                    </p:set>
                                    <p:animEffect transition="in" filter="dissolve">
                                      <p:cBhvr>
                                        <p:cTn id="96" dur="500"/>
                                        <p:tgtEl>
                                          <p:spTgt spid="166"/>
                                        </p:tgtEl>
                                      </p:cBhvr>
                                    </p:animEffect>
                                  </p:childTnLst>
                                </p:cTn>
                              </p:par>
                            </p:childTnLst>
                          </p:cTn>
                        </p:par>
                        <p:par>
                          <p:cTn id="97" fill="hold">
                            <p:stCondLst>
                              <p:cond delay="5500"/>
                            </p:stCondLst>
                            <p:childTnLst>
                              <p:par>
                                <p:cTn id="98" presetID="9" presetClass="entr" presetSubtype="0" fill="hold" nodeType="afterEffect">
                                  <p:stCondLst>
                                    <p:cond delay="0"/>
                                  </p:stCondLst>
                                  <p:childTnLst>
                                    <p:set>
                                      <p:cBhvr>
                                        <p:cTn id="99" dur="1" fill="hold">
                                          <p:stCondLst>
                                            <p:cond delay="0"/>
                                          </p:stCondLst>
                                        </p:cTn>
                                        <p:tgtEl>
                                          <p:spTgt spid="117"/>
                                        </p:tgtEl>
                                        <p:attrNameLst>
                                          <p:attrName>style.visibility</p:attrName>
                                        </p:attrNameLst>
                                      </p:cBhvr>
                                      <p:to>
                                        <p:strVal val="visible"/>
                                      </p:to>
                                    </p:set>
                                    <p:animEffect transition="in" filter="dissolve">
                                      <p:cBhvr>
                                        <p:cTn id="100" dur="500"/>
                                        <p:tgtEl>
                                          <p:spTgt spid="117"/>
                                        </p:tgtEl>
                                      </p:cBhvr>
                                    </p:animEffect>
                                  </p:childTnLst>
                                </p:cTn>
                              </p:par>
                            </p:childTnLst>
                          </p:cTn>
                        </p:par>
                        <p:par>
                          <p:cTn id="101" fill="hold">
                            <p:stCondLst>
                              <p:cond delay="6000"/>
                            </p:stCondLst>
                            <p:childTnLst>
                              <p:par>
                                <p:cTn id="102" presetID="9" presetClass="entr" presetSubtype="0" fill="hold" grpId="0"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dissolve">
                                      <p:cBhvr>
                                        <p:cTn id="104"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4" grpId="0"/>
      <p:bldP spid="116" grpId="0"/>
      <p:bldP spid="118" grpId="0"/>
      <p:bldP spid="119" grpId="0" animBg="1"/>
      <p:bldP spid="162" grpId="0" animBg="1"/>
      <p:bldP spid="163" grpId="0" animBg="1"/>
      <p:bldP spid="16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Generating a sequence by the model</a:t>
            </a:r>
            <a:endParaRPr 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en-US" dirty="0" smtClean="0"/>
                  <a:t>Given a HMM, we can generate a sequence of length </a:t>
                </a:r>
                <a:r>
                  <a:rPr lang="en-US" i="1" dirty="0" smtClean="0">
                    <a:latin typeface="Times New Roman" panose="02020603050405020304" pitchFamily="18" charset="0"/>
                    <a:cs typeface="Times New Roman" panose="02020603050405020304" pitchFamily="18" charset="0"/>
                  </a:rPr>
                  <a:t>N</a:t>
                </a:r>
                <a:r>
                  <a:rPr lang="en-US" dirty="0" smtClean="0"/>
                  <a:t> </a:t>
                </a:r>
                <a:r>
                  <a:rPr lang="en-US" dirty="0" smtClean="0"/>
                  <a:t>as follows:</a:t>
                </a:r>
              </a:p>
              <a:p>
                <a:pPr marL="457200" indent="-457200">
                  <a:buFont typeface="+mj-lt"/>
                  <a:buAutoNum type="arabicPeriod"/>
                </a:pPr>
                <a:r>
                  <a:rPr lang="en-US" dirty="0" smtClean="0"/>
                  <a:t>Start </a:t>
                </a:r>
                <a:r>
                  <a:rPr lang="en-US" dirty="0"/>
                  <a:t>at </a:t>
                </a:r>
                <a:r>
                  <a:rPr lang="en-US" dirty="0" smtClean="0"/>
                  <a:t>state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1</m:t>
                        </m:r>
                      </m:sub>
                    </m:sSub>
                  </m:oMath>
                </a14:m>
                <a:r>
                  <a:rPr lang="en-US" dirty="0" smtClean="0"/>
                  <a:t> </a:t>
                </a:r>
                <a:r>
                  <a:rPr lang="en-US" dirty="0"/>
                  <a:t>according to </a:t>
                </a:r>
                <a:r>
                  <a:rPr lang="en-US" dirty="0" err="1" smtClean="0"/>
                  <a:t>prob</a:t>
                </a:r>
                <a:r>
                  <a:rPr lang="en-US" dirty="0" smtClean="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0</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1</m:t>
                            </m:r>
                          </m:sub>
                        </m:sSub>
                      </m:sub>
                    </m:sSub>
                  </m:oMath>
                </a14:m>
                <a:endParaRPr lang="en-US" dirty="0"/>
              </a:p>
              <a:p>
                <a:pPr marL="457200" indent="-457200">
                  <a:buFont typeface="+mj-lt"/>
                  <a:buAutoNum type="arabicPeriod"/>
                </a:pPr>
                <a:r>
                  <a:rPr lang="en-US" dirty="0"/>
                  <a:t>Emit letter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Sub>
                  </m:oMath>
                </a14:m>
                <a:r>
                  <a:rPr lang="en-US" dirty="0"/>
                  <a:t> according to </a:t>
                </a:r>
                <a:r>
                  <a:rPr lang="en-US" dirty="0" err="1"/>
                  <a:t>prob</a:t>
                </a:r>
                <a:r>
                  <a:rPr lang="en-US" dirty="0"/>
                  <a: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𝑒</m:t>
                        </m:r>
                      </m:e>
                      <m: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𝜋</m:t>
                            </m:r>
                          </m:e>
                          <m:sub>
                            <m:r>
                              <a:rPr lang="en-US" b="0" i="1" dirty="0" smtClean="0">
                                <a:latin typeface="Cambria Math" panose="02040503050406030204" pitchFamily="18" charset="0"/>
                              </a:rPr>
                              <m:t>1</m:t>
                            </m:r>
                          </m:sub>
                        </m:sSub>
                      </m:sub>
                    </m:sSub>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b="0" i="1" dirty="0" smtClean="0">
                            <a:latin typeface="Cambria Math" panose="02040503050406030204" pitchFamily="18" charset="0"/>
                          </a:rPr>
                          <m:t>1</m:t>
                        </m:r>
                      </m:sub>
                    </m:sSub>
                    <m:r>
                      <a:rPr lang="en-US" i="1" dirty="0">
                        <a:latin typeface="Cambria Math" panose="02040503050406030204" pitchFamily="18" charset="0"/>
                      </a:rPr>
                      <m:t>)</m:t>
                    </m:r>
                  </m:oMath>
                </a14:m>
                <a:endParaRPr lang="en-US" dirty="0"/>
              </a:p>
              <a:p>
                <a:pPr marL="457200" indent="-457200">
                  <a:buFont typeface="+mj-lt"/>
                  <a:buAutoNum type="arabicPeriod"/>
                </a:pPr>
                <a:r>
                  <a:rPr lang="en-US" dirty="0"/>
                  <a:t>Go to state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𝜋</m:t>
                        </m:r>
                      </m:e>
                      <m:sub>
                        <m:r>
                          <a:rPr lang="en-US" b="0" i="1" smtClean="0">
                            <a:latin typeface="Cambria Math" panose="02040503050406030204" pitchFamily="18" charset="0"/>
                          </a:rPr>
                          <m:t>2</m:t>
                        </m:r>
                      </m:sub>
                    </m:sSub>
                  </m:oMath>
                </a14:m>
                <a:r>
                  <a:rPr lang="en-US" dirty="0"/>
                  <a:t> according to </a:t>
                </a:r>
                <a:r>
                  <a:rPr lang="en-US" dirty="0" err="1"/>
                  <a:t>prob</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sSub>
                          <m:sSubPr>
                            <m:ctrlPr>
                              <a:rPr lang="en-US" i="1">
                                <a:latin typeface="Cambria Math" panose="02040503050406030204" pitchFamily="18" charset="0"/>
                              </a:rPr>
                            </m:ctrlPr>
                          </m:sSubPr>
                          <m:e>
                            <m:r>
                              <a:rPr lang="en-US" i="1">
                                <a:latin typeface="Cambria Math" panose="02040503050406030204" pitchFamily="18" charset="0"/>
                              </a:rPr>
                              <m:t>𝜋</m:t>
                            </m:r>
                          </m:e>
                          <m:sub>
                            <m:r>
                              <a:rPr lang="en-US" i="1">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2</m:t>
                            </m:r>
                          </m:sub>
                        </m:sSub>
                      </m:sub>
                    </m:sSub>
                  </m:oMath>
                </a14:m>
                <a:endParaRPr lang="en-US" dirty="0"/>
              </a:p>
              <a:p>
                <a:pPr marL="457200" indent="-457200">
                  <a:buFont typeface="+mj-lt"/>
                  <a:buAutoNum type="arabicPeriod"/>
                </a:pPr>
                <a:r>
                  <a:rPr lang="en-US" dirty="0"/>
                  <a:t>… until emitting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b="0" i="1" dirty="0" smtClean="0">
                            <a:latin typeface="Cambria Math" panose="02040503050406030204" pitchFamily="18" charset="0"/>
                          </a:rPr>
                          <m:t>𝑁</m:t>
                        </m:r>
                      </m:sub>
                    </m:sSub>
                  </m:oMath>
                </a14:m>
                <a:r>
                  <a:rPr lang="en-US" dirty="0"/>
                  <a:t> </a:t>
                </a:r>
              </a:p>
              <a:p>
                <a:endParaRPr 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2356"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39</a:t>
            </a:fld>
            <a:endParaRPr lang="en-US" altLang="zh-TW"/>
          </a:p>
        </p:txBody>
      </p:sp>
      <p:grpSp>
        <p:nvGrpSpPr>
          <p:cNvPr id="91" name="Group 4"/>
          <p:cNvGrpSpPr>
            <a:grpSpLocks/>
          </p:cNvGrpSpPr>
          <p:nvPr/>
        </p:nvGrpSpPr>
        <p:grpSpPr bwMode="auto">
          <a:xfrm>
            <a:off x="2408238" y="3810000"/>
            <a:ext cx="463550" cy="1708150"/>
            <a:chOff x="960" y="1680"/>
            <a:chExt cx="443" cy="1630"/>
          </a:xfrm>
        </p:grpSpPr>
        <p:sp>
          <p:nvSpPr>
            <p:cNvPr id="92" name="Oval 5"/>
            <p:cNvSpPr>
              <a:spLocks noChangeArrowheads="1"/>
            </p:cNvSpPr>
            <p:nvPr/>
          </p:nvSpPr>
          <p:spPr bwMode="auto">
            <a:xfrm>
              <a:off x="960" y="1680"/>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93" name="Oval 6"/>
            <p:cNvSpPr>
              <a:spLocks noChangeArrowheads="1"/>
            </p:cNvSpPr>
            <p:nvPr/>
          </p:nvSpPr>
          <p:spPr bwMode="auto">
            <a:xfrm>
              <a:off x="960" y="2112"/>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sp>
          <p:nvSpPr>
            <p:cNvPr id="94" name="Oval 7"/>
            <p:cNvSpPr>
              <a:spLocks noChangeArrowheads="1"/>
            </p:cNvSpPr>
            <p:nvPr/>
          </p:nvSpPr>
          <p:spPr bwMode="auto">
            <a:xfrm>
              <a:off x="960" y="2976"/>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K</a:t>
              </a:r>
            </a:p>
          </p:txBody>
        </p:sp>
        <p:sp>
          <p:nvSpPr>
            <p:cNvPr id="95" name="Text Box 8"/>
            <p:cNvSpPr txBox="1">
              <a:spLocks noChangeArrowheads="1"/>
            </p:cNvSpPr>
            <p:nvPr/>
          </p:nvSpPr>
          <p:spPr bwMode="auto">
            <a:xfrm>
              <a:off x="1009" y="2592"/>
              <a:ext cx="394"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9999"/>
                  </a:solidFill>
                  <a:effectLst/>
                  <a:uLnTx/>
                  <a:uFillTx/>
                  <a:latin typeface="Arial" panose="020B0604020202020204" pitchFamily="34" charset="0"/>
                  <a:cs typeface="Arial" panose="020B0604020202020204" pitchFamily="34" charset="0"/>
                </a:rPr>
                <a:t>…</a:t>
              </a:r>
            </a:p>
          </p:txBody>
        </p:sp>
      </p:grpSp>
      <p:grpSp>
        <p:nvGrpSpPr>
          <p:cNvPr id="96" name="Group 9"/>
          <p:cNvGrpSpPr>
            <a:grpSpLocks/>
          </p:cNvGrpSpPr>
          <p:nvPr/>
        </p:nvGrpSpPr>
        <p:grpSpPr bwMode="auto">
          <a:xfrm>
            <a:off x="3311525" y="3810000"/>
            <a:ext cx="463550" cy="1708150"/>
            <a:chOff x="1824" y="1680"/>
            <a:chExt cx="443" cy="1630"/>
          </a:xfrm>
        </p:grpSpPr>
        <p:sp>
          <p:nvSpPr>
            <p:cNvPr id="97" name="Oval 10"/>
            <p:cNvSpPr>
              <a:spLocks noChangeArrowheads="1"/>
            </p:cNvSpPr>
            <p:nvPr/>
          </p:nvSpPr>
          <p:spPr bwMode="auto">
            <a:xfrm>
              <a:off x="1824" y="1680"/>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98" name="Oval 11"/>
            <p:cNvSpPr>
              <a:spLocks noChangeArrowheads="1"/>
            </p:cNvSpPr>
            <p:nvPr/>
          </p:nvSpPr>
          <p:spPr bwMode="auto">
            <a:xfrm>
              <a:off x="1824" y="2112"/>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sp>
          <p:nvSpPr>
            <p:cNvPr id="99" name="Oval 12"/>
            <p:cNvSpPr>
              <a:spLocks noChangeArrowheads="1"/>
            </p:cNvSpPr>
            <p:nvPr/>
          </p:nvSpPr>
          <p:spPr bwMode="auto">
            <a:xfrm>
              <a:off x="1824" y="2976"/>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K</a:t>
              </a:r>
            </a:p>
          </p:txBody>
        </p:sp>
        <p:sp>
          <p:nvSpPr>
            <p:cNvPr id="100" name="Text Box 13"/>
            <p:cNvSpPr txBox="1">
              <a:spLocks noChangeArrowheads="1"/>
            </p:cNvSpPr>
            <p:nvPr/>
          </p:nvSpPr>
          <p:spPr bwMode="auto">
            <a:xfrm>
              <a:off x="1873" y="2592"/>
              <a:ext cx="394"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9999"/>
                  </a:solidFill>
                  <a:effectLst/>
                  <a:uLnTx/>
                  <a:uFillTx/>
                  <a:latin typeface="Arial" panose="020B0604020202020204" pitchFamily="34" charset="0"/>
                  <a:cs typeface="Arial" panose="020B0604020202020204" pitchFamily="34" charset="0"/>
                </a:rPr>
                <a:t>…</a:t>
              </a:r>
            </a:p>
          </p:txBody>
        </p:sp>
      </p:grpSp>
      <p:grpSp>
        <p:nvGrpSpPr>
          <p:cNvPr id="101" name="Group 14"/>
          <p:cNvGrpSpPr>
            <a:grpSpLocks/>
          </p:cNvGrpSpPr>
          <p:nvPr/>
        </p:nvGrpSpPr>
        <p:grpSpPr bwMode="auto">
          <a:xfrm>
            <a:off x="4214813" y="3810000"/>
            <a:ext cx="463550" cy="1708150"/>
            <a:chOff x="2688" y="1680"/>
            <a:chExt cx="443" cy="1630"/>
          </a:xfrm>
        </p:grpSpPr>
        <p:sp>
          <p:nvSpPr>
            <p:cNvPr id="102" name="Oval 15"/>
            <p:cNvSpPr>
              <a:spLocks noChangeArrowheads="1"/>
            </p:cNvSpPr>
            <p:nvPr/>
          </p:nvSpPr>
          <p:spPr bwMode="auto">
            <a:xfrm>
              <a:off x="2688" y="1680"/>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103" name="Oval 16"/>
            <p:cNvSpPr>
              <a:spLocks noChangeArrowheads="1"/>
            </p:cNvSpPr>
            <p:nvPr/>
          </p:nvSpPr>
          <p:spPr bwMode="auto">
            <a:xfrm>
              <a:off x="2688" y="2112"/>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sp>
          <p:nvSpPr>
            <p:cNvPr id="104" name="Oval 17"/>
            <p:cNvSpPr>
              <a:spLocks noChangeArrowheads="1"/>
            </p:cNvSpPr>
            <p:nvPr/>
          </p:nvSpPr>
          <p:spPr bwMode="auto">
            <a:xfrm>
              <a:off x="2688" y="2976"/>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K</a:t>
              </a:r>
            </a:p>
          </p:txBody>
        </p:sp>
        <p:sp>
          <p:nvSpPr>
            <p:cNvPr id="105" name="Text Box 18"/>
            <p:cNvSpPr txBox="1">
              <a:spLocks noChangeArrowheads="1"/>
            </p:cNvSpPr>
            <p:nvPr/>
          </p:nvSpPr>
          <p:spPr bwMode="auto">
            <a:xfrm>
              <a:off x="2737" y="2592"/>
              <a:ext cx="394"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9999"/>
                  </a:solidFill>
                  <a:effectLst/>
                  <a:uLnTx/>
                  <a:uFillTx/>
                  <a:latin typeface="Arial" panose="020B0604020202020204" pitchFamily="34" charset="0"/>
                  <a:cs typeface="Arial" panose="020B0604020202020204" pitchFamily="34" charset="0"/>
                </a:rPr>
                <a:t>…</a:t>
              </a:r>
            </a:p>
          </p:txBody>
        </p:sp>
      </p:grpSp>
      <p:grpSp>
        <p:nvGrpSpPr>
          <p:cNvPr id="106" name="Group 19"/>
          <p:cNvGrpSpPr>
            <a:grpSpLocks/>
          </p:cNvGrpSpPr>
          <p:nvPr/>
        </p:nvGrpSpPr>
        <p:grpSpPr bwMode="auto">
          <a:xfrm>
            <a:off x="5168900" y="3870325"/>
            <a:ext cx="442913" cy="1720850"/>
            <a:chOff x="3600" y="1737"/>
            <a:chExt cx="424" cy="1644"/>
          </a:xfrm>
        </p:grpSpPr>
        <p:sp>
          <p:nvSpPr>
            <p:cNvPr id="107" name="Text Box 20"/>
            <p:cNvSpPr txBox="1">
              <a:spLocks noChangeArrowheads="1"/>
            </p:cNvSpPr>
            <p:nvPr/>
          </p:nvSpPr>
          <p:spPr bwMode="auto">
            <a:xfrm>
              <a:off x="3627" y="1737"/>
              <a:ext cx="395"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009999"/>
                  </a:solidFill>
                  <a:cs typeface="Arial" panose="020B0604020202020204" pitchFamily="34" charset="0"/>
                </a:rPr>
                <a:t>…</a:t>
              </a:r>
            </a:p>
          </p:txBody>
        </p:sp>
        <p:sp>
          <p:nvSpPr>
            <p:cNvPr id="108" name="Text Box 21"/>
            <p:cNvSpPr txBox="1">
              <a:spLocks noChangeArrowheads="1"/>
            </p:cNvSpPr>
            <p:nvPr/>
          </p:nvSpPr>
          <p:spPr bwMode="auto">
            <a:xfrm>
              <a:off x="3629" y="2159"/>
              <a:ext cx="395"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009999"/>
                  </a:solidFill>
                  <a:cs typeface="Arial" panose="020B0604020202020204" pitchFamily="34" charset="0"/>
                </a:rPr>
                <a:t>…</a:t>
              </a:r>
            </a:p>
          </p:txBody>
        </p:sp>
        <p:sp>
          <p:nvSpPr>
            <p:cNvPr id="109" name="Text Box 22"/>
            <p:cNvSpPr txBox="1">
              <a:spLocks noChangeArrowheads="1"/>
            </p:cNvSpPr>
            <p:nvPr/>
          </p:nvSpPr>
          <p:spPr bwMode="auto">
            <a:xfrm>
              <a:off x="3600" y="3031"/>
              <a:ext cx="395"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009999"/>
                  </a:solidFill>
                  <a:cs typeface="Arial" panose="020B0604020202020204" pitchFamily="34" charset="0"/>
                </a:rPr>
                <a:t>…</a:t>
              </a:r>
            </a:p>
          </p:txBody>
        </p:sp>
      </p:grpSp>
      <p:grpSp>
        <p:nvGrpSpPr>
          <p:cNvPr id="110" name="Group 23"/>
          <p:cNvGrpSpPr>
            <a:grpSpLocks/>
          </p:cNvGrpSpPr>
          <p:nvPr/>
        </p:nvGrpSpPr>
        <p:grpSpPr bwMode="auto">
          <a:xfrm>
            <a:off x="6075363" y="3810000"/>
            <a:ext cx="465137" cy="1708150"/>
            <a:chOff x="4466" y="1680"/>
            <a:chExt cx="445" cy="1630"/>
          </a:xfrm>
        </p:grpSpPr>
        <p:sp>
          <p:nvSpPr>
            <p:cNvPr id="111" name="Oval 24"/>
            <p:cNvSpPr>
              <a:spLocks noChangeArrowheads="1"/>
            </p:cNvSpPr>
            <p:nvPr/>
          </p:nvSpPr>
          <p:spPr bwMode="auto">
            <a:xfrm>
              <a:off x="4466" y="1680"/>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112" name="Oval 25"/>
            <p:cNvSpPr>
              <a:spLocks noChangeArrowheads="1"/>
            </p:cNvSpPr>
            <p:nvPr/>
          </p:nvSpPr>
          <p:spPr bwMode="auto">
            <a:xfrm>
              <a:off x="4466" y="2112"/>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sp>
          <p:nvSpPr>
            <p:cNvPr id="113" name="Oval 26"/>
            <p:cNvSpPr>
              <a:spLocks noChangeArrowheads="1"/>
            </p:cNvSpPr>
            <p:nvPr/>
          </p:nvSpPr>
          <p:spPr bwMode="auto">
            <a:xfrm>
              <a:off x="4466" y="2976"/>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K</a:t>
              </a:r>
            </a:p>
          </p:txBody>
        </p:sp>
        <p:sp>
          <p:nvSpPr>
            <p:cNvPr id="114" name="Text Box 27"/>
            <p:cNvSpPr txBox="1">
              <a:spLocks noChangeArrowheads="1"/>
            </p:cNvSpPr>
            <p:nvPr/>
          </p:nvSpPr>
          <p:spPr bwMode="auto">
            <a:xfrm>
              <a:off x="4515" y="2592"/>
              <a:ext cx="396"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9999"/>
                  </a:solidFill>
                  <a:effectLst/>
                  <a:uLnTx/>
                  <a:uFillTx/>
                  <a:latin typeface="Arial" panose="020B0604020202020204" pitchFamily="34" charset="0"/>
                  <a:cs typeface="Arial" panose="020B0604020202020204" pitchFamily="34" charset="0"/>
                </a:rPr>
                <a:t>…</a:t>
              </a:r>
            </a:p>
          </p:txBody>
        </p:sp>
      </p:grpSp>
      <p:sp>
        <p:nvSpPr>
          <p:cNvPr id="115" name="Line 28"/>
          <p:cNvSpPr>
            <a:spLocks noChangeShapeType="1"/>
          </p:cNvSpPr>
          <p:nvPr/>
        </p:nvSpPr>
        <p:spPr bwMode="auto">
          <a:xfrm>
            <a:off x="2559050" y="5770563"/>
            <a:ext cx="0" cy="252412"/>
          </a:xfrm>
          <a:prstGeom prst="line">
            <a:avLst/>
          </a:prstGeom>
          <a:noFill/>
          <a:ln w="317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6" name="Text Box 29"/>
              <p:cNvSpPr txBox="1">
                <a:spLocks noChangeArrowheads="1"/>
              </p:cNvSpPr>
              <p:nvPr/>
            </p:nvSpPr>
            <p:spPr bwMode="auto">
              <a:xfrm>
                <a:off x="2331587" y="5979433"/>
                <a:ext cx="565603"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333399"/>
                              </a:solidFill>
                              <a:latin typeface="Cambria Math" panose="02040503050406030204" pitchFamily="18" charset="0"/>
                              <a:cs typeface="Arial" panose="020B0604020202020204" pitchFamily="34" charset="0"/>
                            </a:rPr>
                          </m:ctrlPr>
                        </m:sSubPr>
                        <m:e>
                          <m:r>
                            <a:rPr lang="en-US" altLang="en-US" sz="2400" i="1" dirty="0" smtClean="0">
                              <a:solidFill>
                                <a:srgbClr val="333399"/>
                              </a:solidFill>
                              <a:latin typeface="Cambria Math" panose="02040503050406030204" pitchFamily="18" charset="0"/>
                              <a:cs typeface="Arial" panose="020B0604020202020204" pitchFamily="34" charset="0"/>
                            </a:rPr>
                            <m:t>𝑥</m:t>
                          </m:r>
                        </m:e>
                        <m:sub>
                          <m:r>
                            <a:rPr lang="en-US" altLang="en-US" sz="2400" b="0" i="1" dirty="0" smtClean="0">
                              <a:solidFill>
                                <a:srgbClr val="333399"/>
                              </a:solidFill>
                              <a:latin typeface="Cambria Math" panose="02040503050406030204" pitchFamily="18" charset="0"/>
                              <a:cs typeface="Arial" panose="020B0604020202020204" pitchFamily="34" charset="0"/>
                            </a:rPr>
                            <m:t>1</m:t>
                          </m:r>
                        </m:sub>
                      </m:sSub>
                    </m:oMath>
                  </m:oMathPara>
                </a14:m>
                <a:endParaRPr lang="en-US" altLang="en-US" sz="2400" dirty="0">
                  <a:solidFill>
                    <a:srgbClr val="333399"/>
                  </a:solidFill>
                  <a:latin typeface="Arial Unicode MS" panose="020B0604020202020204" pitchFamily="34" charset="-122"/>
                  <a:cs typeface="Arial" panose="020B0604020202020204" pitchFamily="34" charset="0"/>
                </a:endParaRPr>
              </a:p>
            </p:txBody>
          </p:sp>
        </mc:Choice>
        <mc:Fallback xmlns="">
          <p:sp>
            <p:nvSpPr>
              <p:cNvPr id="116" name="Text Box 29"/>
              <p:cNvSpPr txBox="1">
                <a:spLocks noRot="1" noChangeAspect="1" noMove="1" noResize="1" noEditPoints="1" noAdjustHandles="1" noChangeArrowheads="1" noChangeShapeType="1" noTextEdit="1"/>
              </p:cNvSpPr>
              <p:nvPr/>
            </p:nvSpPr>
            <p:spPr bwMode="auto">
              <a:xfrm>
                <a:off x="2331587" y="5979433"/>
                <a:ext cx="565603" cy="461665"/>
              </a:xfrm>
              <a:prstGeom prst="rect">
                <a:avLst/>
              </a:prstGeom>
              <a:blipFill>
                <a:blip r:embed="rId3"/>
                <a:stretch>
                  <a:fillRect b="-131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117" name="Line 30"/>
          <p:cNvSpPr>
            <a:spLocks noChangeShapeType="1"/>
          </p:cNvSpPr>
          <p:nvPr/>
        </p:nvSpPr>
        <p:spPr bwMode="auto">
          <a:xfrm>
            <a:off x="3457575" y="5770563"/>
            <a:ext cx="0" cy="252412"/>
          </a:xfrm>
          <a:prstGeom prst="line">
            <a:avLst/>
          </a:prstGeom>
          <a:noFill/>
          <a:ln w="317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8" name="Text Box 31"/>
              <p:cNvSpPr txBox="1">
                <a:spLocks noChangeArrowheads="1"/>
              </p:cNvSpPr>
              <p:nvPr/>
            </p:nvSpPr>
            <p:spPr bwMode="auto">
              <a:xfrm>
                <a:off x="3231699" y="5979433"/>
                <a:ext cx="57272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altLang="en-US" sz="2400" i="1" dirty="0" smtClean="0">
                              <a:solidFill>
                                <a:srgbClr val="333399"/>
                              </a:solidFill>
                              <a:latin typeface="Cambria Math" panose="02040503050406030204" pitchFamily="18" charset="0"/>
                              <a:cs typeface="Arial" panose="020B0604020202020204" pitchFamily="34" charset="0"/>
                            </a:rPr>
                          </m:ctrlPr>
                        </m:sSubPr>
                        <m:e>
                          <m:r>
                            <a:rPr lang="en-US" altLang="en-US" sz="2400" i="1" dirty="0">
                              <a:solidFill>
                                <a:srgbClr val="333399"/>
                              </a:solidFill>
                              <a:latin typeface="Cambria Math" panose="02040503050406030204" pitchFamily="18" charset="0"/>
                              <a:cs typeface="Arial" panose="020B0604020202020204" pitchFamily="34" charset="0"/>
                            </a:rPr>
                            <m:t>𝑥</m:t>
                          </m:r>
                        </m:e>
                        <m:sub>
                          <m:r>
                            <a:rPr lang="en-US" altLang="en-US" sz="2400" b="0" i="1" dirty="0" smtClean="0">
                              <a:solidFill>
                                <a:srgbClr val="333399"/>
                              </a:solidFill>
                              <a:latin typeface="Cambria Math" panose="02040503050406030204" pitchFamily="18" charset="0"/>
                              <a:cs typeface="Arial" panose="020B0604020202020204" pitchFamily="34" charset="0"/>
                            </a:rPr>
                            <m:t>2</m:t>
                          </m:r>
                        </m:sub>
                      </m:sSub>
                    </m:oMath>
                  </m:oMathPara>
                </a14:m>
                <a:endParaRPr lang="en-US" altLang="en-US" sz="2400" dirty="0">
                  <a:solidFill>
                    <a:srgbClr val="333399"/>
                  </a:solidFill>
                  <a:latin typeface="Arial Unicode MS" panose="020B0604020202020204" pitchFamily="34" charset="-122"/>
                  <a:cs typeface="Arial" panose="020B0604020202020204" pitchFamily="34" charset="0"/>
                </a:endParaRPr>
              </a:p>
            </p:txBody>
          </p:sp>
        </mc:Choice>
        <mc:Fallback xmlns="">
          <p:sp>
            <p:nvSpPr>
              <p:cNvPr id="118" name="Text Box 31"/>
              <p:cNvSpPr txBox="1">
                <a:spLocks noRot="1" noChangeAspect="1" noMove="1" noResize="1" noEditPoints="1" noAdjustHandles="1" noChangeArrowheads="1" noChangeShapeType="1" noTextEdit="1"/>
              </p:cNvSpPr>
              <p:nvPr/>
            </p:nvSpPr>
            <p:spPr bwMode="auto">
              <a:xfrm>
                <a:off x="3231699" y="5979433"/>
                <a:ext cx="572721" cy="461665"/>
              </a:xfrm>
              <a:prstGeom prst="rect">
                <a:avLst/>
              </a:prstGeom>
              <a:blipFill>
                <a:blip r:embed="rId4"/>
                <a:stretch>
                  <a:fillRect b="-131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119" name="Line 32"/>
          <p:cNvSpPr>
            <a:spLocks noChangeShapeType="1"/>
          </p:cNvSpPr>
          <p:nvPr/>
        </p:nvSpPr>
        <p:spPr bwMode="auto">
          <a:xfrm>
            <a:off x="4360863" y="5770563"/>
            <a:ext cx="0" cy="252412"/>
          </a:xfrm>
          <a:prstGeom prst="line">
            <a:avLst/>
          </a:prstGeom>
          <a:noFill/>
          <a:ln w="317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0" name="Text Box 33"/>
              <p:cNvSpPr txBox="1">
                <a:spLocks noChangeArrowheads="1"/>
              </p:cNvSpPr>
              <p:nvPr/>
            </p:nvSpPr>
            <p:spPr bwMode="auto">
              <a:xfrm>
                <a:off x="4134987" y="5979433"/>
                <a:ext cx="57272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altLang="en-US" sz="2400" i="1" dirty="0" smtClean="0">
                              <a:solidFill>
                                <a:srgbClr val="333399"/>
                              </a:solidFill>
                              <a:latin typeface="Cambria Math" panose="02040503050406030204" pitchFamily="18" charset="0"/>
                              <a:cs typeface="Arial" panose="020B0604020202020204" pitchFamily="34" charset="0"/>
                            </a:rPr>
                          </m:ctrlPr>
                        </m:sSubPr>
                        <m:e>
                          <m:r>
                            <a:rPr lang="en-US" altLang="en-US" sz="2400" i="1" dirty="0">
                              <a:solidFill>
                                <a:srgbClr val="333399"/>
                              </a:solidFill>
                              <a:latin typeface="Cambria Math" panose="02040503050406030204" pitchFamily="18" charset="0"/>
                              <a:cs typeface="Arial" panose="020B0604020202020204" pitchFamily="34" charset="0"/>
                            </a:rPr>
                            <m:t>𝑥</m:t>
                          </m:r>
                        </m:e>
                        <m:sub>
                          <m:r>
                            <a:rPr lang="en-US" altLang="en-US" sz="2400" b="0" i="1" dirty="0" smtClean="0">
                              <a:solidFill>
                                <a:srgbClr val="333399"/>
                              </a:solidFill>
                              <a:latin typeface="Cambria Math" panose="02040503050406030204" pitchFamily="18" charset="0"/>
                              <a:cs typeface="Arial" panose="020B0604020202020204" pitchFamily="34" charset="0"/>
                            </a:rPr>
                            <m:t>3</m:t>
                          </m:r>
                        </m:sub>
                      </m:sSub>
                    </m:oMath>
                  </m:oMathPara>
                </a14:m>
                <a:endParaRPr lang="en-US" altLang="en-US" sz="2400" dirty="0">
                  <a:solidFill>
                    <a:srgbClr val="333399"/>
                  </a:solidFill>
                  <a:latin typeface="Arial Unicode MS" panose="020B0604020202020204" pitchFamily="34" charset="-122"/>
                  <a:cs typeface="Arial" panose="020B0604020202020204" pitchFamily="34" charset="0"/>
                </a:endParaRPr>
              </a:p>
            </p:txBody>
          </p:sp>
        </mc:Choice>
        <mc:Fallback xmlns="">
          <p:sp>
            <p:nvSpPr>
              <p:cNvPr id="120" name="Text Box 33"/>
              <p:cNvSpPr txBox="1">
                <a:spLocks noRot="1" noChangeAspect="1" noMove="1" noResize="1" noEditPoints="1" noAdjustHandles="1" noChangeArrowheads="1" noChangeShapeType="1" noTextEdit="1"/>
              </p:cNvSpPr>
              <p:nvPr/>
            </p:nvSpPr>
            <p:spPr bwMode="auto">
              <a:xfrm>
                <a:off x="4134987" y="5979433"/>
                <a:ext cx="572721" cy="461665"/>
              </a:xfrm>
              <a:prstGeom prst="rect">
                <a:avLst/>
              </a:prstGeom>
              <a:blipFill>
                <a:blip r:embed="rId5"/>
                <a:stretch>
                  <a:fillRect b="-131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121" name="Line 34"/>
          <p:cNvSpPr>
            <a:spLocks noChangeShapeType="1"/>
          </p:cNvSpPr>
          <p:nvPr/>
        </p:nvSpPr>
        <p:spPr bwMode="auto">
          <a:xfrm>
            <a:off x="6218238" y="5770563"/>
            <a:ext cx="0" cy="252412"/>
          </a:xfrm>
          <a:prstGeom prst="line">
            <a:avLst/>
          </a:prstGeom>
          <a:noFill/>
          <a:ln w="317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2" name="Text Box 35"/>
              <p:cNvSpPr txBox="1">
                <a:spLocks noChangeArrowheads="1"/>
              </p:cNvSpPr>
              <p:nvPr/>
            </p:nvSpPr>
            <p:spPr bwMode="auto">
              <a:xfrm>
                <a:off x="5992362" y="5979433"/>
                <a:ext cx="618054"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altLang="en-US" sz="2400" i="1" dirty="0" smtClean="0">
                              <a:solidFill>
                                <a:srgbClr val="333399"/>
                              </a:solidFill>
                              <a:latin typeface="Cambria Math" panose="02040503050406030204" pitchFamily="18" charset="0"/>
                              <a:cs typeface="Arial" panose="020B0604020202020204" pitchFamily="34" charset="0"/>
                            </a:rPr>
                          </m:ctrlPr>
                        </m:sSubPr>
                        <m:e>
                          <m:r>
                            <a:rPr lang="en-US" altLang="en-US" sz="2400" i="1" dirty="0">
                              <a:solidFill>
                                <a:srgbClr val="333399"/>
                              </a:solidFill>
                              <a:latin typeface="Cambria Math" panose="02040503050406030204" pitchFamily="18" charset="0"/>
                              <a:cs typeface="Arial" panose="020B0604020202020204" pitchFamily="34" charset="0"/>
                            </a:rPr>
                            <m:t>𝑥</m:t>
                          </m:r>
                        </m:e>
                        <m:sub>
                          <m:r>
                            <a:rPr lang="en-US" altLang="en-US" sz="2400" b="0" i="1" dirty="0" smtClean="0">
                              <a:solidFill>
                                <a:srgbClr val="333399"/>
                              </a:solidFill>
                              <a:latin typeface="Cambria Math" panose="02040503050406030204" pitchFamily="18" charset="0"/>
                              <a:cs typeface="Arial" panose="020B0604020202020204" pitchFamily="34" charset="0"/>
                            </a:rPr>
                            <m:t>𝑁</m:t>
                          </m:r>
                        </m:sub>
                      </m:sSub>
                    </m:oMath>
                  </m:oMathPara>
                </a14:m>
                <a:endParaRPr lang="en-US" altLang="en-US" sz="2400" dirty="0">
                  <a:solidFill>
                    <a:srgbClr val="333399"/>
                  </a:solidFill>
                  <a:latin typeface="Arial Unicode MS" panose="020B0604020202020204" pitchFamily="34" charset="-122"/>
                  <a:cs typeface="Arial" panose="020B0604020202020204" pitchFamily="34" charset="0"/>
                </a:endParaRPr>
              </a:p>
            </p:txBody>
          </p:sp>
        </mc:Choice>
        <mc:Fallback xmlns="">
          <p:sp>
            <p:nvSpPr>
              <p:cNvPr id="122" name="Text Box 35"/>
              <p:cNvSpPr txBox="1">
                <a:spLocks noRot="1" noChangeAspect="1" noMove="1" noResize="1" noEditPoints="1" noAdjustHandles="1" noChangeArrowheads="1" noChangeShapeType="1" noTextEdit="1"/>
              </p:cNvSpPr>
              <p:nvPr/>
            </p:nvSpPr>
            <p:spPr bwMode="auto">
              <a:xfrm>
                <a:off x="5992362" y="5979433"/>
                <a:ext cx="618054" cy="461665"/>
              </a:xfrm>
              <a:prstGeom prst="rect">
                <a:avLst/>
              </a:prstGeom>
              <a:blipFill>
                <a:blip r:embed="rId6"/>
                <a:stretch>
                  <a:fillRect b="-131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123" name="Oval 36"/>
          <p:cNvSpPr>
            <a:spLocks noChangeArrowheads="1"/>
          </p:cNvSpPr>
          <p:nvPr/>
        </p:nvSpPr>
        <p:spPr bwMode="auto">
          <a:xfrm>
            <a:off x="2408238" y="4262438"/>
            <a:ext cx="349250" cy="349250"/>
          </a:xfrm>
          <a:prstGeom prst="ellipse">
            <a:avLst/>
          </a:prstGeom>
          <a:solidFill>
            <a:srgbClr val="FFCC99"/>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a:solidFill>
                  <a:srgbClr val="FF0000"/>
                </a:solidFill>
                <a:cs typeface="Arial" panose="020B0604020202020204" pitchFamily="34" charset="0"/>
              </a:rPr>
              <a:t>2</a:t>
            </a:r>
          </a:p>
        </p:txBody>
      </p:sp>
      <p:grpSp>
        <p:nvGrpSpPr>
          <p:cNvPr id="124" name="Group 37"/>
          <p:cNvGrpSpPr>
            <a:grpSpLocks/>
          </p:cNvGrpSpPr>
          <p:nvPr/>
        </p:nvGrpSpPr>
        <p:grpSpPr bwMode="auto">
          <a:xfrm>
            <a:off x="2759075" y="3984625"/>
            <a:ext cx="552450" cy="1384300"/>
            <a:chOff x="1296" y="1847"/>
            <a:chExt cx="528" cy="1321"/>
          </a:xfrm>
        </p:grpSpPr>
        <p:grpSp>
          <p:nvGrpSpPr>
            <p:cNvPr id="125" name="Group 38"/>
            <p:cNvGrpSpPr>
              <a:grpSpLocks/>
            </p:cNvGrpSpPr>
            <p:nvPr/>
          </p:nvGrpSpPr>
          <p:grpSpPr bwMode="auto">
            <a:xfrm>
              <a:off x="1306" y="1847"/>
              <a:ext cx="506" cy="1296"/>
              <a:chOff x="1306" y="1847"/>
              <a:chExt cx="506" cy="1296"/>
            </a:xfrm>
          </p:grpSpPr>
          <p:cxnSp>
            <p:nvCxnSpPr>
              <p:cNvPr id="127" name="AutoShape 39"/>
              <p:cNvCxnSpPr>
                <a:cxnSpLocks noChangeShapeType="1"/>
                <a:stCxn id="92" idx="6"/>
                <a:endCxn id="97" idx="2"/>
              </p:cNvCxnSpPr>
              <p:nvPr/>
            </p:nvCxnSpPr>
            <p:spPr bwMode="auto">
              <a:xfrm>
                <a:off x="1306" y="1847"/>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28" name="AutoShape 40"/>
              <p:cNvCxnSpPr>
                <a:cxnSpLocks noChangeShapeType="1"/>
                <a:stCxn id="92" idx="6"/>
                <a:endCxn id="98" idx="2"/>
              </p:cNvCxnSpPr>
              <p:nvPr/>
            </p:nvCxnSpPr>
            <p:spPr bwMode="auto">
              <a:xfrm>
                <a:off x="1306" y="1847"/>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29" name="AutoShape 41"/>
              <p:cNvCxnSpPr>
                <a:cxnSpLocks noChangeShapeType="1"/>
                <a:stCxn id="92" idx="6"/>
                <a:endCxn id="99" idx="2"/>
              </p:cNvCxnSpPr>
              <p:nvPr/>
            </p:nvCxnSpPr>
            <p:spPr bwMode="auto">
              <a:xfrm>
                <a:off x="1306" y="1847"/>
                <a:ext cx="506" cy="1296"/>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30" name="AutoShape 42"/>
              <p:cNvCxnSpPr>
                <a:cxnSpLocks noChangeShapeType="1"/>
                <a:stCxn id="93" idx="6"/>
                <a:endCxn id="97" idx="2"/>
              </p:cNvCxnSpPr>
              <p:nvPr/>
            </p:nvCxnSpPr>
            <p:spPr bwMode="auto">
              <a:xfrm flipV="1">
                <a:off x="1306" y="1847"/>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31" name="AutoShape 43"/>
              <p:cNvCxnSpPr>
                <a:cxnSpLocks noChangeShapeType="1"/>
                <a:stCxn id="93" idx="6"/>
                <a:endCxn id="98" idx="2"/>
              </p:cNvCxnSpPr>
              <p:nvPr/>
            </p:nvCxnSpPr>
            <p:spPr bwMode="auto">
              <a:xfrm>
                <a:off x="1306" y="2279"/>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32" name="AutoShape 44"/>
              <p:cNvCxnSpPr>
                <a:cxnSpLocks noChangeShapeType="1"/>
                <a:stCxn id="93" idx="6"/>
                <a:endCxn id="99" idx="2"/>
              </p:cNvCxnSpPr>
              <p:nvPr/>
            </p:nvCxnSpPr>
            <p:spPr bwMode="auto">
              <a:xfrm>
                <a:off x="1306" y="2279"/>
                <a:ext cx="506" cy="864"/>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33" name="AutoShape 45"/>
              <p:cNvCxnSpPr>
                <a:cxnSpLocks noChangeShapeType="1"/>
                <a:stCxn id="94" idx="6"/>
                <a:endCxn id="99" idx="2"/>
              </p:cNvCxnSpPr>
              <p:nvPr/>
            </p:nvCxnSpPr>
            <p:spPr bwMode="auto">
              <a:xfrm>
                <a:off x="1306" y="3143"/>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grpSp>
        <p:sp>
          <p:nvSpPr>
            <p:cNvPr id="126" name="Line 46"/>
            <p:cNvSpPr>
              <a:spLocks noChangeShapeType="1"/>
            </p:cNvSpPr>
            <p:nvPr/>
          </p:nvSpPr>
          <p:spPr bwMode="auto">
            <a:xfrm flipV="1">
              <a:off x="1296" y="1920"/>
              <a:ext cx="528" cy="1248"/>
            </a:xfrm>
            <a:prstGeom prst="line">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134" name="Group 47"/>
          <p:cNvGrpSpPr>
            <a:grpSpLocks/>
          </p:cNvGrpSpPr>
          <p:nvPr/>
        </p:nvGrpSpPr>
        <p:grpSpPr bwMode="auto">
          <a:xfrm>
            <a:off x="3663950" y="4011613"/>
            <a:ext cx="550863" cy="1357312"/>
            <a:chOff x="2160" y="1872"/>
            <a:chExt cx="528" cy="1296"/>
          </a:xfrm>
        </p:grpSpPr>
        <p:grpSp>
          <p:nvGrpSpPr>
            <p:cNvPr id="135" name="Group 48"/>
            <p:cNvGrpSpPr>
              <a:grpSpLocks/>
            </p:cNvGrpSpPr>
            <p:nvPr/>
          </p:nvGrpSpPr>
          <p:grpSpPr bwMode="auto">
            <a:xfrm>
              <a:off x="2160" y="1872"/>
              <a:ext cx="506" cy="1296"/>
              <a:chOff x="2160" y="1872"/>
              <a:chExt cx="506" cy="1296"/>
            </a:xfrm>
          </p:grpSpPr>
          <p:cxnSp>
            <p:nvCxnSpPr>
              <p:cNvPr id="137" name="AutoShape 49"/>
              <p:cNvCxnSpPr>
                <a:cxnSpLocks noChangeShapeType="1"/>
              </p:cNvCxnSpPr>
              <p:nvPr/>
            </p:nvCxnSpPr>
            <p:spPr bwMode="auto">
              <a:xfrm>
                <a:off x="2160" y="1872"/>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38" name="AutoShape 50"/>
              <p:cNvCxnSpPr>
                <a:cxnSpLocks noChangeShapeType="1"/>
              </p:cNvCxnSpPr>
              <p:nvPr/>
            </p:nvCxnSpPr>
            <p:spPr bwMode="auto">
              <a:xfrm>
                <a:off x="2160"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39" name="AutoShape 51"/>
              <p:cNvCxnSpPr>
                <a:cxnSpLocks noChangeShapeType="1"/>
              </p:cNvCxnSpPr>
              <p:nvPr/>
            </p:nvCxnSpPr>
            <p:spPr bwMode="auto">
              <a:xfrm>
                <a:off x="2160" y="1872"/>
                <a:ext cx="506" cy="1296"/>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40" name="AutoShape 52"/>
              <p:cNvCxnSpPr>
                <a:cxnSpLocks noChangeShapeType="1"/>
              </p:cNvCxnSpPr>
              <p:nvPr/>
            </p:nvCxnSpPr>
            <p:spPr bwMode="auto">
              <a:xfrm flipV="1">
                <a:off x="2160"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41" name="AutoShape 53"/>
              <p:cNvCxnSpPr>
                <a:cxnSpLocks noChangeShapeType="1"/>
              </p:cNvCxnSpPr>
              <p:nvPr/>
            </p:nvCxnSpPr>
            <p:spPr bwMode="auto">
              <a:xfrm>
                <a:off x="2160" y="2304"/>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42" name="AutoShape 54"/>
              <p:cNvCxnSpPr>
                <a:cxnSpLocks noChangeShapeType="1"/>
              </p:cNvCxnSpPr>
              <p:nvPr/>
            </p:nvCxnSpPr>
            <p:spPr bwMode="auto">
              <a:xfrm>
                <a:off x="2160" y="2304"/>
                <a:ext cx="506" cy="864"/>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43" name="AutoShape 55"/>
              <p:cNvCxnSpPr>
                <a:cxnSpLocks noChangeShapeType="1"/>
              </p:cNvCxnSpPr>
              <p:nvPr/>
            </p:nvCxnSpPr>
            <p:spPr bwMode="auto">
              <a:xfrm>
                <a:off x="2160" y="3168"/>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grpSp>
        <p:sp>
          <p:nvSpPr>
            <p:cNvPr id="136" name="Line 56"/>
            <p:cNvSpPr>
              <a:spLocks noChangeShapeType="1"/>
            </p:cNvSpPr>
            <p:nvPr/>
          </p:nvSpPr>
          <p:spPr bwMode="auto">
            <a:xfrm flipV="1">
              <a:off x="2160" y="1920"/>
              <a:ext cx="528" cy="1248"/>
            </a:xfrm>
            <a:prstGeom prst="line">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144" name="Group 57"/>
          <p:cNvGrpSpPr>
            <a:grpSpLocks/>
          </p:cNvGrpSpPr>
          <p:nvPr/>
        </p:nvGrpSpPr>
        <p:grpSpPr bwMode="auto">
          <a:xfrm>
            <a:off x="4567238" y="4011613"/>
            <a:ext cx="550862" cy="1357312"/>
            <a:chOff x="3024" y="1872"/>
            <a:chExt cx="528" cy="1296"/>
          </a:xfrm>
        </p:grpSpPr>
        <p:grpSp>
          <p:nvGrpSpPr>
            <p:cNvPr id="145" name="Group 58"/>
            <p:cNvGrpSpPr>
              <a:grpSpLocks/>
            </p:cNvGrpSpPr>
            <p:nvPr/>
          </p:nvGrpSpPr>
          <p:grpSpPr bwMode="auto">
            <a:xfrm>
              <a:off x="3024" y="1872"/>
              <a:ext cx="506" cy="1296"/>
              <a:chOff x="3024" y="1872"/>
              <a:chExt cx="506" cy="1296"/>
            </a:xfrm>
          </p:grpSpPr>
          <p:cxnSp>
            <p:nvCxnSpPr>
              <p:cNvPr id="147" name="AutoShape 59"/>
              <p:cNvCxnSpPr>
                <a:cxnSpLocks noChangeShapeType="1"/>
              </p:cNvCxnSpPr>
              <p:nvPr/>
            </p:nvCxnSpPr>
            <p:spPr bwMode="auto">
              <a:xfrm>
                <a:off x="3024" y="1872"/>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48" name="AutoShape 60"/>
              <p:cNvCxnSpPr>
                <a:cxnSpLocks noChangeShapeType="1"/>
              </p:cNvCxnSpPr>
              <p:nvPr/>
            </p:nvCxnSpPr>
            <p:spPr bwMode="auto">
              <a:xfrm>
                <a:off x="3024"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49" name="AutoShape 61"/>
              <p:cNvCxnSpPr>
                <a:cxnSpLocks noChangeShapeType="1"/>
              </p:cNvCxnSpPr>
              <p:nvPr/>
            </p:nvCxnSpPr>
            <p:spPr bwMode="auto">
              <a:xfrm>
                <a:off x="3024" y="1872"/>
                <a:ext cx="506" cy="1296"/>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50" name="AutoShape 62"/>
              <p:cNvCxnSpPr>
                <a:cxnSpLocks noChangeShapeType="1"/>
              </p:cNvCxnSpPr>
              <p:nvPr/>
            </p:nvCxnSpPr>
            <p:spPr bwMode="auto">
              <a:xfrm flipV="1">
                <a:off x="3024"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51" name="AutoShape 63"/>
              <p:cNvCxnSpPr>
                <a:cxnSpLocks noChangeShapeType="1"/>
              </p:cNvCxnSpPr>
              <p:nvPr/>
            </p:nvCxnSpPr>
            <p:spPr bwMode="auto">
              <a:xfrm>
                <a:off x="3024" y="2304"/>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52" name="AutoShape 64"/>
              <p:cNvCxnSpPr>
                <a:cxnSpLocks noChangeShapeType="1"/>
              </p:cNvCxnSpPr>
              <p:nvPr/>
            </p:nvCxnSpPr>
            <p:spPr bwMode="auto">
              <a:xfrm>
                <a:off x="3024" y="2304"/>
                <a:ext cx="506" cy="864"/>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53" name="AutoShape 65"/>
              <p:cNvCxnSpPr>
                <a:cxnSpLocks noChangeShapeType="1"/>
              </p:cNvCxnSpPr>
              <p:nvPr/>
            </p:nvCxnSpPr>
            <p:spPr bwMode="auto">
              <a:xfrm>
                <a:off x="3024" y="3168"/>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grpSp>
        <p:sp>
          <p:nvSpPr>
            <p:cNvPr id="146" name="Line 66"/>
            <p:cNvSpPr>
              <a:spLocks noChangeShapeType="1"/>
            </p:cNvSpPr>
            <p:nvPr/>
          </p:nvSpPr>
          <p:spPr bwMode="auto">
            <a:xfrm flipV="1">
              <a:off x="3024" y="1920"/>
              <a:ext cx="528" cy="1248"/>
            </a:xfrm>
            <a:prstGeom prst="line">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154" name="Group 67"/>
          <p:cNvGrpSpPr>
            <a:grpSpLocks/>
          </p:cNvGrpSpPr>
          <p:nvPr/>
        </p:nvGrpSpPr>
        <p:grpSpPr bwMode="auto">
          <a:xfrm>
            <a:off x="5519738" y="4011613"/>
            <a:ext cx="552450" cy="1357312"/>
            <a:chOff x="3936" y="1872"/>
            <a:chExt cx="528" cy="1296"/>
          </a:xfrm>
        </p:grpSpPr>
        <p:grpSp>
          <p:nvGrpSpPr>
            <p:cNvPr id="155" name="Group 68"/>
            <p:cNvGrpSpPr>
              <a:grpSpLocks/>
            </p:cNvGrpSpPr>
            <p:nvPr/>
          </p:nvGrpSpPr>
          <p:grpSpPr bwMode="auto">
            <a:xfrm>
              <a:off x="3938" y="1872"/>
              <a:ext cx="506" cy="1296"/>
              <a:chOff x="3938" y="1872"/>
              <a:chExt cx="506" cy="1296"/>
            </a:xfrm>
          </p:grpSpPr>
          <p:cxnSp>
            <p:nvCxnSpPr>
              <p:cNvPr id="157" name="AutoShape 69"/>
              <p:cNvCxnSpPr>
                <a:cxnSpLocks noChangeShapeType="1"/>
              </p:cNvCxnSpPr>
              <p:nvPr/>
            </p:nvCxnSpPr>
            <p:spPr bwMode="auto">
              <a:xfrm>
                <a:off x="3938" y="1872"/>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58" name="AutoShape 70"/>
              <p:cNvCxnSpPr>
                <a:cxnSpLocks noChangeShapeType="1"/>
              </p:cNvCxnSpPr>
              <p:nvPr/>
            </p:nvCxnSpPr>
            <p:spPr bwMode="auto">
              <a:xfrm>
                <a:off x="3938"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59" name="AutoShape 71"/>
              <p:cNvCxnSpPr>
                <a:cxnSpLocks noChangeShapeType="1"/>
              </p:cNvCxnSpPr>
              <p:nvPr/>
            </p:nvCxnSpPr>
            <p:spPr bwMode="auto">
              <a:xfrm>
                <a:off x="3938" y="1872"/>
                <a:ext cx="506" cy="1296"/>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60" name="AutoShape 72"/>
              <p:cNvCxnSpPr>
                <a:cxnSpLocks noChangeShapeType="1"/>
              </p:cNvCxnSpPr>
              <p:nvPr/>
            </p:nvCxnSpPr>
            <p:spPr bwMode="auto">
              <a:xfrm flipV="1">
                <a:off x="3938"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61" name="AutoShape 73"/>
              <p:cNvCxnSpPr>
                <a:cxnSpLocks noChangeShapeType="1"/>
              </p:cNvCxnSpPr>
              <p:nvPr/>
            </p:nvCxnSpPr>
            <p:spPr bwMode="auto">
              <a:xfrm>
                <a:off x="3938" y="2304"/>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62" name="AutoShape 74"/>
              <p:cNvCxnSpPr>
                <a:cxnSpLocks noChangeShapeType="1"/>
              </p:cNvCxnSpPr>
              <p:nvPr/>
            </p:nvCxnSpPr>
            <p:spPr bwMode="auto">
              <a:xfrm>
                <a:off x="3938" y="2304"/>
                <a:ext cx="506" cy="864"/>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163" name="AutoShape 75"/>
              <p:cNvCxnSpPr>
                <a:cxnSpLocks noChangeShapeType="1"/>
              </p:cNvCxnSpPr>
              <p:nvPr/>
            </p:nvCxnSpPr>
            <p:spPr bwMode="auto">
              <a:xfrm>
                <a:off x="3938" y="3168"/>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grpSp>
        <p:sp>
          <p:nvSpPr>
            <p:cNvPr id="156" name="Line 76"/>
            <p:cNvSpPr>
              <a:spLocks noChangeShapeType="1"/>
            </p:cNvSpPr>
            <p:nvPr/>
          </p:nvSpPr>
          <p:spPr bwMode="auto">
            <a:xfrm flipV="1">
              <a:off x="3936" y="1920"/>
              <a:ext cx="528" cy="1248"/>
            </a:xfrm>
            <a:prstGeom prst="line">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endParaRPr>
            </a:p>
          </p:txBody>
        </p:sp>
      </p:grpSp>
      <p:cxnSp>
        <p:nvCxnSpPr>
          <p:cNvPr id="164" name="AutoShape 77"/>
          <p:cNvCxnSpPr>
            <a:cxnSpLocks noChangeShapeType="1"/>
            <a:stCxn id="123" idx="6"/>
            <a:endCxn id="97" idx="2"/>
          </p:cNvCxnSpPr>
          <p:nvPr/>
        </p:nvCxnSpPr>
        <p:spPr bwMode="auto">
          <a:xfrm flipV="1">
            <a:off x="2770188" y="3984625"/>
            <a:ext cx="528637" cy="452438"/>
          </a:xfrm>
          <a:prstGeom prst="straightConnector1">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165" name="AutoShape 78"/>
          <p:cNvCxnSpPr>
            <a:cxnSpLocks noChangeShapeType="1"/>
          </p:cNvCxnSpPr>
          <p:nvPr/>
        </p:nvCxnSpPr>
        <p:spPr bwMode="auto">
          <a:xfrm>
            <a:off x="3663950" y="3984625"/>
            <a:ext cx="528638" cy="1357313"/>
          </a:xfrm>
          <a:prstGeom prst="straightConnector1">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cxnSp>
      <p:sp>
        <p:nvSpPr>
          <p:cNvPr id="166" name="Oval 79"/>
          <p:cNvSpPr>
            <a:spLocks noChangeArrowheads="1"/>
          </p:cNvSpPr>
          <p:nvPr/>
        </p:nvSpPr>
        <p:spPr bwMode="auto">
          <a:xfrm>
            <a:off x="3311525" y="3810000"/>
            <a:ext cx="349250" cy="349250"/>
          </a:xfrm>
          <a:prstGeom prst="ellipse">
            <a:avLst/>
          </a:prstGeom>
          <a:solidFill>
            <a:srgbClr val="FFCC99"/>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a:solidFill>
                  <a:srgbClr val="FF0000"/>
                </a:solidFill>
                <a:cs typeface="Arial" panose="020B0604020202020204" pitchFamily="34" charset="0"/>
              </a:rPr>
              <a:t>1</a:t>
            </a:r>
          </a:p>
        </p:txBody>
      </p:sp>
      <p:sp>
        <p:nvSpPr>
          <p:cNvPr id="167" name="Oval 80"/>
          <p:cNvSpPr>
            <a:spLocks noChangeArrowheads="1"/>
          </p:cNvSpPr>
          <p:nvPr/>
        </p:nvSpPr>
        <p:spPr bwMode="auto">
          <a:xfrm>
            <a:off x="4214813" y="5167313"/>
            <a:ext cx="349250" cy="350837"/>
          </a:xfrm>
          <a:prstGeom prst="ellipse">
            <a:avLst/>
          </a:prstGeom>
          <a:solidFill>
            <a:srgbClr val="FFCC99"/>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a:solidFill>
                  <a:srgbClr val="FF0000"/>
                </a:solidFill>
                <a:cs typeface="Arial" panose="020B0604020202020204" pitchFamily="34" charset="0"/>
              </a:rPr>
              <a:t>K</a:t>
            </a:r>
          </a:p>
        </p:txBody>
      </p:sp>
      <p:cxnSp>
        <p:nvCxnSpPr>
          <p:cNvPr id="168" name="AutoShape 81"/>
          <p:cNvCxnSpPr>
            <a:cxnSpLocks noChangeShapeType="1"/>
          </p:cNvCxnSpPr>
          <p:nvPr/>
        </p:nvCxnSpPr>
        <p:spPr bwMode="auto">
          <a:xfrm flipV="1">
            <a:off x="4567238" y="4664075"/>
            <a:ext cx="550862" cy="704850"/>
          </a:xfrm>
          <a:prstGeom prst="straightConnector1">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169" name="AutoShape 82"/>
          <p:cNvCxnSpPr>
            <a:cxnSpLocks noChangeShapeType="1"/>
            <a:endCxn id="112" idx="2"/>
          </p:cNvCxnSpPr>
          <p:nvPr/>
        </p:nvCxnSpPr>
        <p:spPr bwMode="auto">
          <a:xfrm flipV="1">
            <a:off x="5513388" y="4438650"/>
            <a:ext cx="542925" cy="504825"/>
          </a:xfrm>
          <a:prstGeom prst="straightConnector1">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cxnSp>
      <p:sp>
        <p:nvSpPr>
          <p:cNvPr id="170" name="Oval 83"/>
          <p:cNvSpPr>
            <a:spLocks noChangeArrowheads="1"/>
          </p:cNvSpPr>
          <p:nvPr/>
        </p:nvSpPr>
        <p:spPr bwMode="auto">
          <a:xfrm>
            <a:off x="6072188" y="4262438"/>
            <a:ext cx="349250" cy="349250"/>
          </a:xfrm>
          <a:prstGeom prst="ellipse">
            <a:avLst/>
          </a:prstGeom>
          <a:solidFill>
            <a:srgbClr val="FFCC99"/>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a:solidFill>
                  <a:srgbClr val="FF0000"/>
                </a:solidFill>
                <a:cs typeface="Arial" panose="020B0604020202020204" pitchFamily="34" charset="0"/>
              </a:rPr>
              <a:t>2</a:t>
            </a:r>
          </a:p>
        </p:txBody>
      </p:sp>
      <p:sp>
        <p:nvSpPr>
          <p:cNvPr id="171" name="Oval 84"/>
          <p:cNvSpPr>
            <a:spLocks noChangeArrowheads="1"/>
          </p:cNvSpPr>
          <p:nvPr/>
        </p:nvSpPr>
        <p:spPr bwMode="auto">
          <a:xfrm>
            <a:off x="1333500" y="4664075"/>
            <a:ext cx="349250" cy="349250"/>
          </a:xfrm>
          <a:prstGeom prst="ellipse">
            <a:avLst/>
          </a:prstGeom>
          <a:solidFill>
            <a:srgbClr val="FFCC99"/>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a:solidFill>
                  <a:srgbClr val="FF0000"/>
                </a:solidFill>
                <a:cs typeface="Arial" panose="020B0604020202020204" pitchFamily="34" charset="0"/>
              </a:rPr>
              <a:t>0</a:t>
            </a:r>
          </a:p>
        </p:txBody>
      </p:sp>
      <p:cxnSp>
        <p:nvCxnSpPr>
          <p:cNvPr id="172" name="AutoShape 85"/>
          <p:cNvCxnSpPr>
            <a:cxnSpLocks noChangeShapeType="1"/>
            <a:stCxn id="171" idx="6"/>
            <a:endCxn id="123" idx="2"/>
          </p:cNvCxnSpPr>
          <p:nvPr/>
        </p:nvCxnSpPr>
        <p:spPr bwMode="auto">
          <a:xfrm flipV="1">
            <a:off x="1701800" y="4437063"/>
            <a:ext cx="687388" cy="401637"/>
          </a:xfrm>
          <a:prstGeom prst="straightConnector1">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173" name="Text Box 86"/>
              <p:cNvSpPr txBox="1">
                <a:spLocks noChangeArrowheads="1"/>
              </p:cNvSpPr>
              <p:nvPr/>
            </p:nvSpPr>
            <p:spPr bwMode="auto">
              <a:xfrm>
                <a:off x="1716088" y="5659438"/>
                <a:ext cx="848309" cy="36933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r>
                        <a:rPr lang="en-US" altLang="en-US" i="1" dirty="0" smtClean="0">
                          <a:solidFill>
                            <a:srgbClr val="333399"/>
                          </a:solidFill>
                          <a:latin typeface="Cambria Math" panose="02040503050406030204" pitchFamily="18" charset="0"/>
                          <a:cs typeface="Arial" panose="020B0604020202020204" pitchFamily="34" charset="0"/>
                        </a:rPr>
                        <m:t>𝑒</m:t>
                      </m:r>
                      <m:r>
                        <a:rPr lang="en-US" altLang="en-US" i="1" baseline="-25000" dirty="0">
                          <a:solidFill>
                            <a:srgbClr val="333399"/>
                          </a:solidFill>
                          <a:latin typeface="Cambria Math" panose="02040503050406030204" pitchFamily="18" charset="0"/>
                          <a:cs typeface="Arial" panose="020B0604020202020204" pitchFamily="34" charset="0"/>
                        </a:rPr>
                        <m:t>2</m:t>
                      </m:r>
                      <m:r>
                        <a:rPr lang="en-US" altLang="en-US" i="1" dirty="0">
                          <a:solidFill>
                            <a:srgbClr val="333399"/>
                          </a:solidFill>
                          <a:latin typeface="Cambria Math" panose="02040503050406030204" pitchFamily="18" charset="0"/>
                          <a:cs typeface="Arial" panose="020B0604020202020204" pitchFamily="34" charset="0"/>
                        </a:rPr>
                        <m:t>(</m:t>
                      </m:r>
                      <m:r>
                        <a:rPr lang="en-US" altLang="en-US" i="1" dirty="0">
                          <a:solidFill>
                            <a:srgbClr val="333399"/>
                          </a:solidFill>
                          <a:latin typeface="Cambria Math" panose="02040503050406030204" pitchFamily="18" charset="0"/>
                          <a:cs typeface="Arial" panose="020B0604020202020204" pitchFamily="34" charset="0"/>
                        </a:rPr>
                        <m:t>𝑥</m:t>
                      </m:r>
                      <m:r>
                        <a:rPr lang="en-US" altLang="en-US" i="1" baseline="-25000" dirty="0">
                          <a:solidFill>
                            <a:srgbClr val="333399"/>
                          </a:solidFill>
                          <a:latin typeface="Cambria Math" panose="02040503050406030204" pitchFamily="18" charset="0"/>
                          <a:cs typeface="Arial" panose="020B0604020202020204" pitchFamily="34" charset="0"/>
                        </a:rPr>
                        <m:t>1</m:t>
                      </m:r>
                      <m:r>
                        <a:rPr lang="en-US" altLang="en-US" i="1" dirty="0">
                          <a:solidFill>
                            <a:srgbClr val="333399"/>
                          </a:solidFill>
                          <a:latin typeface="Cambria Math" panose="02040503050406030204" pitchFamily="18" charset="0"/>
                          <a:cs typeface="Arial" panose="020B0604020202020204" pitchFamily="34" charset="0"/>
                        </a:rPr>
                        <m:t>)</m:t>
                      </m:r>
                    </m:oMath>
                  </m:oMathPara>
                </a14:m>
                <a:endParaRPr lang="en-US" altLang="en-US" dirty="0">
                  <a:solidFill>
                    <a:srgbClr val="333399"/>
                  </a:solidFill>
                  <a:latin typeface="Arial Unicode MS" panose="020B0604020202020204" pitchFamily="34" charset="-122"/>
                  <a:cs typeface="Arial" panose="020B0604020202020204" pitchFamily="34" charset="0"/>
                </a:endParaRPr>
              </a:p>
            </p:txBody>
          </p:sp>
        </mc:Choice>
        <mc:Fallback xmlns="">
          <p:sp>
            <p:nvSpPr>
              <p:cNvPr id="173" name="Text Box 86"/>
              <p:cNvSpPr txBox="1">
                <a:spLocks noRot="1" noChangeAspect="1" noMove="1" noResize="1" noEditPoints="1" noAdjustHandles="1" noChangeArrowheads="1" noChangeShapeType="1" noTextEdit="1"/>
              </p:cNvSpPr>
              <p:nvPr/>
            </p:nvSpPr>
            <p:spPr bwMode="auto">
              <a:xfrm>
                <a:off x="1716088" y="5659438"/>
                <a:ext cx="848309" cy="369332"/>
              </a:xfrm>
              <a:prstGeom prst="rect">
                <a:avLst/>
              </a:prstGeom>
              <a:blipFill>
                <a:blip r:embed="rId7"/>
                <a:stretch>
                  <a:fillRect b="-147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4" name="Text Box 87"/>
              <p:cNvSpPr txBox="1">
                <a:spLocks noChangeArrowheads="1"/>
              </p:cNvSpPr>
              <p:nvPr/>
            </p:nvSpPr>
            <p:spPr bwMode="auto">
              <a:xfrm>
                <a:off x="1735138" y="4246563"/>
                <a:ext cx="546945" cy="36933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r>
                        <a:rPr lang="en-US" altLang="en-US" i="1" dirty="0" smtClean="0">
                          <a:solidFill>
                            <a:srgbClr val="333399"/>
                          </a:solidFill>
                          <a:latin typeface="Cambria Math" panose="02040503050406030204" pitchFamily="18" charset="0"/>
                          <a:cs typeface="Arial" panose="020B0604020202020204" pitchFamily="34" charset="0"/>
                        </a:rPr>
                        <m:t>𝑎</m:t>
                      </m:r>
                      <m:r>
                        <a:rPr lang="en-US" altLang="en-US" i="1" baseline="-25000" dirty="0">
                          <a:solidFill>
                            <a:srgbClr val="333399"/>
                          </a:solidFill>
                          <a:latin typeface="Cambria Math" panose="02040503050406030204" pitchFamily="18" charset="0"/>
                          <a:cs typeface="Arial" panose="020B0604020202020204" pitchFamily="34" charset="0"/>
                        </a:rPr>
                        <m:t>02</m:t>
                      </m:r>
                    </m:oMath>
                  </m:oMathPara>
                </a14:m>
                <a:endParaRPr lang="en-US" altLang="en-US" dirty="0">
                  <a:solidFill>
                    <a:srgbClr val="333399"/>
                  </a:solidFill>
                  <a:latin typeface="Arial Unicode MS" panose="020B0604020202020204" pitchFamily="34" charset="-122"/>
                  <a:cs typeface="Arial" panose="020B0604020202020204" pitchFamily="34" charset="0"/>
                </a:endParaRPr>
              </a:p>
            </p:txBody>
          </p:sp>
        </mc:Choice>
        <mc:Fallback xmlns="">
          <p:sp>
            <p:nvSpPr>
              <p:cNvPr id="174" name="Text Box 87"/>
              <p:cNvSpPr txBox="1">
                <a:spLocks noRot="1" noChangeAspect="1" noMove="1" noResize="1" noEditPoints="1" noAdjustHandles="1" noChangeArrowheads="1" noChangeShapeType="1" noTextEdit="1"/>
              </p:cNvSpPr>
              <p:nvPr/>
            </p:nvSpPr>
            <p:spPr bwMode="auto">
              <a:xfrm>
                <a:off x="1735138" y="4246563"/>
                <a:ext cx="546945" cy="369332"/>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577142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Classification of speech recognition </a:t>
            </a:r>
            <a:r>
              <a:rPr lang="en-US" altLang="zh-CN" dirty="0" smtClean="0"/>
              <a:t>system</a:t>
            </a:r>
            <a:endParaRPr lang="en-US" dirty="0"/>
          </a:p>
        </p:txBody>
      </p:sp>
      <p:sp>
        <p:nvSpPr>
          <p:cNvPr id="3" name="内容占位符 2"/>
          <p:cNvSpPr>
            <a:spLocks noGrp="1"/>
          </p:cNvSpPr>
          <p:nvPr>
            <p:ph idx="1"/>
          </p:nvPr>
        </p:nvSpPr>
        <p:spPr/>
        <p:txBody>
          <a:bodyPr/>
          <a:lstStyle/>
          <a:p>
            <a:r>
              <a:rPr lang="en-US" dirty="0"/>
              <a:t> </a:t>
            </a:r>
            <a:r>
              <a:rPr lang="en-US" dirty="0" smtClean="0"/>
              <a:t>Users</a:t>
            </a:r>
          </a:p>
          <a:p>
            <a:pPr lvl="1"/>
            <a:r>
              <a:rPr lang="en-US" dirty="0"/>
              <a:t>Speaker dependent </a:t>
            </a:r>
            <a:r>
              <a:rPr lang="en-US" dirty="0" smtClean="0"/>
              <a:t>system</a:t>
            </a:r>
          </a:p>
          <a:p>
            <a:pPr lvl="1"/>
            <a:r>
              <a:rPr lang="en-US" dirty="0"/>
              <a:t>Speaker independent </a:t>
            </a:r>
            <a:r>
              <a:rPr lang="en-US" dirty="0" smtClean="0"/>
              <a:t>system</a:t>
            </a:r>
          </a:p>
          <a:p>
            <a:pPr lvl="1"/>
            <a:r>
              <a:rPr lang="en-US" dirty="0"/>
              <a:t>Speaker adaptive system</a:t>
            </a:r>
          </a:p>
          <a:p>
            <a:r>
              <a:rPr lang="en-US" dirty="0" smtClean="0"/>
              <a:t>Vocabulary</a:t>
            </a:r>
          </a:p>
          <a:p>
            <a:pPr lvl="1"/>
            <a:r>
              <a:rPr lang="en-US" dirty="0"/>
              <a:t>small vocabulary : tens of word</a:t>
            </a:r>
          </a:p>
          <a:p>
            <a:pPr lvl="1"/>
            <a:r>
              <a:rPr lang="en-US" dirty="0"/>
              <a:t>medium vocabulary : hundreds of </a:t>
            </a:r>
            <a:r>
              <a:rPr lang="en-US" dirty="0" smtClean="0"/>
              <a:t>words</a:t>
            </a:r>
          </a:p>
          <a:p>
            <a:pPr lvl="1"/>
            <a:r>
              <a:rPr lang="en-US" dirty="0"/>
              <a:t>large vocabulary : thousands of </a:t>
            </a:r>
            <a:r>
              <a:rPr lang="en-US" dirty="0" smtClean="0"/>
              <a:t>words</a:t>
            </a:r>
          </a:p>
          <a:p>
            <a:pPr lvl="1"/>
            <a:r>
              <a:rPr lang="en-US" dirty="0"/>
              <a:t>very-large vocabulary : tens of thousands </a:t>
            </a:r>
            <a:r>
              <a:rPr lang="en-US" dirty="0" smtClean="0"/>
              <a:t>of words</a:t>
            </a:r>
          </a:p>
          <a:p>
            <a:r>
              <a:rPr lang="en-US" dirty="0"/>
              <a:t> Word pattern</a:t>
            </a:r>
          </a:p>
          <a:p>
            <a:pPr lvl="1"/>
            <a:r>
              <a:rPr lang="en-US" dirty="0"/>
              <a:t>isolated-word system : single words at a time </a:t>
            </a:r>
          </a:p>
          <a:p>
            <a:pPr lvl="1"/>
            <a:r>
              <a:rPr lang="en-US" dirty="0"/>
              <a:t>continuous speech system : words are connected together</a:t>
            </a:r>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4</a:t>
            </a:fld>
            <a:endParaRPr lang="en-US" altLang="zh-TW"/>
          </a:p>
        </p:txBody>
      </p:sp>
    </p:spTree>
    <p:extLst>
      <p:ext uri="{BB962C8B-B14F-4D97-AF65-F5344CB8AC3E}">
        <p14:creationId xmlns:p14="http://schemas.microsoft.com/office/powerpoint/2010/main" val="31683518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Likelihood of a parse</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87829" y="856989"/>
                <a:ext cx="4185211" cy="5444238"/>
              </a:xfrm>
            </p:spPr>
            <p:txBody>
              <a:bodyPr>
                <a:normAutofit/>
              </a:bodyPr>
              <a:lstStyle/>
              <a:p>
                <a:r>
                  <a:rPr lang="en-US" dirty="0" smtClean="0"/>
                  <a:t>Given a sequence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𝑁</m:t>
                        </m:r>
                      </m:sub>
                    </m:sSub>
                  </m:oMath>
                </a14:m>
                <a:r>
                  <a:rPr lang="en-US" dirty="0" smtClean="0"/>
                  <a:t> and </a:t>
                </a:r>
                <a:r>
                  <a:rPr lang="en-US" dirty="0"/>
                  <a:t>a </a:t>
                </a:r>
                <a:r>
                  <a:rPr lang="en-US" dirty="0" smtClean="0"/>
                  <a:t>parse </a:t>
                </a:r>
                <a14:m>
                  <m:oMath xmlns:m="http://schemas.openxmlformats.org/officeDocument/2006/math">
                    <m:r>
                      <a:rPr lang="en-US" b="0" i="1" smtClean="0">
                        <a:latin typeface="Cambria Math" panose="02040503050406030204" pitchFamily="18" charset="0"/>
                      </a:rPr>
                      <m:t>𝜋</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𝑁</m:t>
                        </m:r>
                      </m:sub>
                    </m:sSub>
                  </m:oMath>
                </a14:m>
                <a:r>
                  <a:rPr lang="en-US" dirty="0" smtClean="0"/>
                  <a:t>,</a:t>
                </a:r>
                <a:endParaRPr lang="en-US" dirty="0"/>
              </a:p>
              <a:p>
                <a:endParaRPr lang="en-US" dirty="0"/>
              </a:p>
              <a:p>
                <a:endParaRPr lang="en-US" dirty="0"/>
              </a:p>
              <a:p>
                <a:r>
                  <a:rPr lang="en-US" dirty="0"/>
                  <a:t>To find how likely this scenario is</a:t>
                </a:r>
                <a:r>
                  <a:rPr lang="en-US" dirty="0" smtClean="0"/>
                  <a:t>:  </a:t>
                </a:r>
                <a:r>
                  <a:rPr lang="en-US" dirty="0"/>
                  <a:t>(given our HMM)</a:t>
                </a:r>
              </a:p>
              <a:p>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87829" y="856989"/>
                <a:ext cx="4185211" cy="5444238"/>
              </a:xfrm>
              <a:blipFill>
                <a:blip r:embed="rId2"/>
                <a:stretch>
                  <a:fillRect l="-2183"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40</a:t>
            </a:fld>
            <a:endParaRPr lang="en-US" altLang="zh-TW"/>
          </a:p>
        </p:txBody>
      </p:sp>
      <p:sp>
        <p:nvSpPr>
          <p:cNvPr id="31" name="Line 28"/>
          <p:cNvSpPr>
            <a:spLocks noChangeShapeType="1"/>
          </p:cNvSpPr>
          <p:nvPr/>
        </p:nvSpPr>
        <p:spPr bwMode="auto">
          <a:xfrm>
            <a:off x="4873218" y="2943907"/>
            <a:ext cx="0" cy="268287"/>
          </a:xfrm>
          <a:prstGeom prst="line">
            <a:avLst/>
          </a:prstGeom>
          <a:noFill/>
          <a:ln w="317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 name="Line 30"/>
          <p:cNvSpPr>
            <a:spLocks noChangeShapeType="1"/>
          </p:cNvSpPr>
          <p:nvPr/>
        </p:nvSpPr>
        <p:spPr bwMode="auto">
          <a:xfrm>
            <a:off x="5822543" y="2943907"/>
            <a:ext cx="0" cy="268287"/>
          </a:xfrm>
          <a:prstGeom prst="line">
            <a:avLst/>
          </a:prstGeom>
          <a:noFill/>
          <a:ln w="317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 name="Line 32"/>
          <p:cNvSpPr>
            <a:spLocks noChangeShapeType="1"/>
          </p:cNvSpPr>
          <p:nvPr/>
        </p:nvSpPr>
        <p:spPr bwMode="auto">
          <a:xfrm>
            <a:off x="6778218" y="2943907"/>
            <a:ext cx="0" cy="268287"/>
          </a:xfrm>
          <a:prstGeom prst="line">
            <a:avLst/>
          </a:prstGeom>
          <a:noFill/>
          <a:ln w="317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 name="Line 34"/>
          <p:cNvSpPr>
            <a:spLocks noChangeShapeType="1"/>
          </p:cNvSpPr>
          <p:nvPr/>
        </p:nvSpPr>
        <p:spPr bwMode="auto">
          <a:xfrm>
            <a:off x="8740368" y="2943907"/>
            <a:ext cx="0" cy="268287"/>
          </a:xfrm>
          <a:prstGeom prst="line">
            <a:avLst/>
          </a:prstGeom>
          <a:noFill/>
          <a:ln w="317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88" name="矩形 87"/>
              <p:cNvSpPr/>
              <p:nvPr/>
            </p:nvSpPr>
            <p:spPr>
              <a:xfrm>
                <a:off x="624734" y="4030819"/>
                <a:ext cx="8283408" cy="122354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400" i="1" dirty="0" smtClean="0">
                          <a:latin typeface="Cambria Math" panose="02040503050406030204" pitchFamily="18" charset="0"/>
                        </a:rPr>
                        <m:t>𝑃</m:t>
                      </m:r>
                      <m:d>
                        <m:dPr>
                          <m:ctrlPr>
                            <a:rPr lang="en-US" sz="2400" i="1" dirty="0" smtClean="0">
                              <a:latin typeface="Cambria Math" panose="02040503050406030204" pitchFamily="18" charset="0"/>
                            </a:rPr>
                          </m:ctrlPr>
                        </m:dPr>
                        <m:e>
                          <m:r>
                            <a:rPr lang="en-US" sz="2400" i="1" dirty="0" smtClean="0">
                              <a:latin typeface="Cambria Math" panose="02040503050406030204" pitchFamily="18" charset="0"/>
                            </a:rPr>
                            <m:t>𝑥</m:t>
                          </m:r>
                          <m:r>
                            <a:rPr lang="en-US" sz="2400" i="1" dirty="0" smtClean="0">
                              <a:latin typeface="Cambria Math" panose="02040503050406030204" pitchFamily="18" charset="0"/>
                            </a:rPr>
                            <m:t>, </m:t>
                          </m:r>
                          <m:r>
                            <a:rPr lang="en-US" sz="2400" b="0" i="1" dirty="0" smtClean="0">
                              <a:latin typeface="Cambria Math" panose="02040503050406030204" pitchFamily="18" charset="0"/>
                            </a:rPr>
                            <m:t>𝜋</m:t>
                          </m:r>
                        </m:e>
                      </m:d>
                      <m:r>
                        <a:rPr lang="en-US" sz="2400" i="1" dirty="0">
                          <a:latin typeface="Cambria Math" panose="02040503050406030204" pitchFamily="18" charset="0"/>
                        </a:rPr>
                        <m:t>= </m:t>
                      </m:r>
                      <m:r>
                        <a:rPr lang="en-US" sz="2400" i="1" dirty="0">
                          <a:latin typeface="Cambria Math" panose="02040503050406030204" pitchFamily="18" charset="0"/>
                        </a:rPr>
                        <m:t>𝑃</m:t>
                      </m:r>
                      <m:d>
                        <m:dPr>
                          <m:ctrlPr>
                            <a:rPr lang="en-US" sz="2400" i="1" dirty="0">
                              <a:latin typeface="Cambria Math" panose="02040503050406030204" pitchFamily="18" charset="0"/>
                            </a:rPr>
                          </m:ctrlPr>
                        </m:dPr>
                        <m:e>
                          <m:sSub>
                            <m:sSubPr>
                              <m:ctrlPr>
                                <a:rPr lang="en-US" sz="2400" b="0" i="1" dirty="0" smtClean="0">
                                  <a:latin typeface="Cambria Math" panose="02040503050406030204" pitchFamily="18" charset="0"/>
                                </a:rPr>
                              </m:ctrlPr>
                            </m:sSubPr>
                            <m:e>
                              <m:r>
                                <a:rPr lang="en-US" sz="2400" i="1" dirty="0">
                                  <a:latin typeface="Cambria Math" panose="02040503050406030204" pitchFamily="18" charset="0"/>
                                </a:rPr>
                                <m:t>𝑥</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b="0" i="1" dirty="0" smtClean="0">
                                  <a:latin typeface="Cambria Math" panose="02040503050406030204" pitchFamily="18" charset="0"/>
                                </a:rPr>
                              </m:ctrlPr>
                            </m:sSubPr>
                            <m:e>
                              <m:r>
                                <a:rPr lang="en-US" sz="2400" i="1" dirty="0" err="1">
                                  <a:latin typeface="Cambria Math" panose="02040503050406030204" pitchFamily="18" charset="0"/>
                                </a:rPr>
                                <m:t>𝑥</m:t>
                              </m:r>
                            </m:e>
                            <m:sub>
                              <m:r>
                                <a:rPr lang="en-US" sz="2400" i="1" dirty="0" err="1">
                                  <a:latin typeface="Cambria Math" panose="02040503050406030204" pitchFamily="18" charset="0"/>
                                </a:rPr>
                                <m:t>𝑁</m:t>
                              </m:r>
                            </m:sub>
                          </m:sSub>
                          <m:r>
                            <a:rPr lang="en-US" sz="2400" i="1" dirty="0">
                              <a:latin typeface="Cambria Math" panose="02040503050406030204" pitchFamily="18" charset="0"/>
                            </a:rPr>
                            <m:t>, </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𝜋</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𝜋</m:t>
                              </m:r>
                            </m:e>
                            <m:sub>
                              <m:r>
                                <a:rPr lang="en-US" sz="2400" i="1" dirty="0">
                                  <a:latin typeface="Cambria Math" panose="02040503050406030204" pitchFamily="18" charset="0"/>
                                </a:rPr>
                                <m:t>𝑁</m:t>
                              </m:r>
                            </m:sub>
                          </m:sSub>
                        </m:e>
                      </m:d>
                      <m:r>
                        <a:rPr lang="en-US" sz="2400" i="1" dirty="0">
                          <a:latin typeface="Cambria Math" panose="02040503050406030204" pitchFamily="18" charset="0"/>
                        </a:rPr>
                        <m:t>=</m:t>
                      </m:r>
                      <m:r>
                        <a:rPr lang="en-US" sz="2400" i="1" dirty="0" smtClean="0">
                          <a:solidFill>
                            <a:srgbClr val="0070C0"/>
                          </a:solidFill>
                          <a:latin typeface="Cambria Math" panose="02040503050406030204" pitchFamily="18" charset="0"/>
                        </a:rPr>
                        <m:t>𝑃</m:t>
                      </m:r>
                      <m:d>
                        <m:dPr>
                          <m:ctrlPr>
                            <a:rPr lang="en-US" sz="2400" i="1" dirty="0" smtClean="0">
                              <a:solidFill>
                                <a:srgbClr val="0070C0"/>
                              </a:solidFill>
                              <a:latin typeface="Cambria Math" panose="02040503050406030204" pitchFamily="18" charset="0"/>
                            </a:rPr>
                          </m:ctrlPr>
                        </m:dPr>
                        <m:e>
                          <m:sSub>
                            <m:sSubPr>
                              <m:ctrlPr>
                                <a:rPr lang="en-US" sz="2400" b="0" i="1" dirty="0" smtClean="0">
                                  <a:solidFill>
                                    <a:srgbClr val="0070C0"/>
                                  </a:solidFill>
                                  <a:latin typeface="Cambria Math" panose="02040503050406030204" pitchFamily="18" charset="0"/>
                                </a:rPr>
                              </m:ctrlPr>
                            </m:sSubPr>
                            <m:e>
                              <m:r>
                                <a:rPr lang="en-US" sz="2400" i="1" dirty="0" err="1">
                                  <a:solidFill>
                                    <a:srgbClr val="0070C0"/>
                                  </a:solidFill>
                                  <a:latin typeface="Cambria Math" panose="02040503050406030204" pitchFamily="18" charset="0"/>
                                </a:rPr>
                                <m:t>𝑥</m:t>
                              </m:r>
                            </m:e>
                            <m:sub>
                              <m:r>
                                <a:rPr lang="en-US" sz="2400" i="1" dirty="0" err="1">
                                  <a:solidFill>
                                    <a:srgbClr val="0070C0"/>
                                  </a:solidFill>
                                  <a:latin typeface="Cambria Math" panose="02040503050406030204" pitchFamily="18" charset="0"/>
                                </a:rPr>
                                <m:t>𝑁</m:t>
                              </m:r>
                            </m:sub>
                          </m:sSub>
                        </m:e>
                        <m:e>
                          <m:sSub>
                            <m:sSubPr>
                              <m:ctrlPr>
                                <a:rPr lang="en-US" sz="2400" b="0" i="1" dirty="0" smtClean="0">
                                  <a:solidFill>
                                    <a:srgbClr val="0070C0"/>
                                  </a:solidFill>
                                  <a:latin typeface="Cambria Math" panose="02040503050406030204" pitchFamily="18" charset="0"/>
                                </a:rPr>
                              </m:ctrlPr>
                            </m:sSubPr>
                            <m:e>
                              <m:r>
                                <a:rPr lang="en-US" sz="2400" b="0" i="1" dirty="0" smtClean="0">
                                  <a:solidFill>
                                    <a:srgbClr val="0070C0"/>
                                  </a:solidFill>
                                  <a:latin typeface="Cambria Math" panose="02040503050406030204" pitchFamily="18" charset="0"/>
                                </a:rPr>
                                <m:t>𝜋</m:t>
                              </m:r>
                            </m:e>
                            <m:sub>
                              <m:r>
                                <a:rPr lang="en-US" sz="2400" i="1" dirty="0">
                                  <a:solidFill>
                                    <a:srgbClr val="0070C0"/>
                                  </a:solidFill>
                                  <a:latin typeface="Cambria Math" panose="02040503050406030204" pitchFamily="18" charset="0"/>
                                </a:rPr>
                                <m:t>𝑁</m:t>
                              </m:r>
                            </m:sub>
                          </m:sSub>
                        </m:e>
                      </m:d>
                      <m:r>
                        <a:rPr lang="en-US" sz="2400" i="1" dirty="0">
                          <a:latin typeface="Cambria Math" panose="02040503050406030204" pitchFamily="18" charset="0"/>
                        </a:rPr>
                        <m:t>𝑃</m:t>
                      </m:r>
                      <m:d>
                        <m:dPr>
                          <m:ctrlPr>
                            <a:rPr lang="en-US" sz="2400" i="1" dirty="0">
                              <a:latin typeface="Cambria Math" panose="02040503050406030204" pitchFamily="18" charset="0"/>
                            </a:rPr>
                          </m:ctrlPr>
                        </m:dPr>
                        <m:e>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𝜋</m:t>
                              </m:r>
                            </m:e>
                            <m:sub>
                              <m:r>
                                <a:rPr lang="en-US" sz="2400" i="1" dirty="0">
                                  <a:latin typeface="Cambria Math" panose="02040503050406030204" pitchFamily="18" charset="0"/>
                                </a:rPr>
                                <m:t>𝑁</m:t>
                              </m:r>
                            </m:sub>
                          </m:sSub>
                        </m:e>
                        <m:e>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𝜋</m:t>
                              </m:r>
                            </m:e>
                            <m:sub>
                              <m:r>
                                <a:rPr lang="en-US" sz="2400" i="1" dirty="0">
                                  <a:latin typeface="Cambria Math" panose="02040503050406030204" pitchFamily="18" charset="0"/>
                                </a:rPr>
                                <m:t>𝑁</m:t>
                              </m:r>
                            </m:sub>
                          </m:sSub>
                          <m:r>
                            <a:rPr lang="en-US" sz="2400" i="1" dirty="0">
                              <a:latin typeface="Cambria Math" panose="02040503050406030204" pitchFamily="18" charset="0"/>
                            </a:rPr>
                            <m:t>−1</m:t>
                          </m:r>
                        </m:e>
                      </m:d>
                      <m:r>
                        <a:rPr lang="en-US" sz="2400" i="1" dirty="0">
                          <a:latin typeface="Cambria Math" panose="02040503050406030204" pitchFamily="18" charset="0"/>
                        </a:rPr>
                        <m:t>…</m:t>
                      </m:r>
                      <m:r>
                        <a:rPr lang="en-US" sz="2400" i="1" dirty="0" smtClean="0">
                          <a:solidFill>
                            <a:srgbClr val="0070C0"/>
                          </a:solidFill>
                          <a:latin typeface="Cambria Math" panose="02040503050406030204" pitchFamily="18" charset="0"/>
                        </a:rPr>
                        <m:t>𝑃</m:t>
                      </m:r>
                      <m:d>
                        <m:dPr>
                          <m:ctrlPr>
                            <a:rPr lang="en-US" sz="2400" i="1" dirty="0">
                              <a:solidFill>
                                <a:srgbClr val="0070C0"/>
                              </a:solidFill>
                              <a:latin typeface="Cambria Math" panose="02040503050406030204" pitchFamily="18" charset="0"/>
                            </a:rPr>
                          </m:ctrlPr>
                        </m:dPr>
                        <m:e>
                          <m:sSub>
                            <m:sSubPr>
                              <m:ctrlPr>
                                <a:rPr lang="en-US" sz="2400" b="0" i="1" dirty="0" smtClean="0">
                                  <a:solidFill>
                                    <a:srgbClr val="0070C0"/>
                                  </a:solidFill>
                                  <a:latin typeface="Cambria Math" panose="02040503050406030204" pitchFamily="18" charset="0"/>
                                </a:rPr>
                              </m:ctrlPr>
                            </m:sSubPr>
                            <m:e>
                              <m:r>
                                <a:rPr lang="en-US" sz="2400" i="1" dirty="0">
                                  <a:solidFill>
                                    <a:srgbClr val="0070C0"/>
                                  </a:solidFill>
                                  <a:latin typeface="Cambria Math" panose="02040503050406030204" pitchFamily="18" charset="0"/>
                                </a:rPr>
                                <m:t>𝑥</m:t>
                              </m:r>
                            </m:e>
                            <m:sub>
                              <m:r>
                                <a:rPr lang="en-US" sz="2400" i="1" dirty="0">
                                  <a:solidFill>
                                    <a:srgbClr val="0070C0"/>
                                  </a:solidFill>
                                  <a:latin typeface="Cambria Math" panose="02040503050406030204" pitchFamily="18" charset="0"/>
                                </a:rPr>
                                <m:t>2</m:t>
                              </m:r>
                            </m:sub>
                          </m:sSub>
                        </m:e>
                        <m:e>
                          <m:sSub>
                            <m:sSubPr>
                              <m:ctrlPr>
                                <a:rPr lang="en-US" sz="2400" b="0" i="1" dirty="0" smtClean="0">
                                  <a:solidFill>
                                    <a:srgbClr val="0070C0"/>
                                  </a:solidFill>
                                  <a:latin typeface="Cambria Math" panose="02040503050406030204" pitchFamily="18" charset="0"/>
                                </a:rPr>
                              </m:ctrlPr>
                            </m:sSubPr>
                            <m:e>
                              <m:r>
                                <a:rPr lang="en-US" sz="2400" b="0" i="1" dirty="0" smtClean="0">
                                  <a:solidFill>
                                    <a:srgbClr val="0070C0"/>
                                  </a:solidFill>
                                  <a:latin typeface="Cambria Math" panose="02040503050406030204" pitchFamily="18" charset="0"/>
                                </a:rPr>
                                <m:t>𝜋</m:t>
                              </m:r>
                            </m:e>
                            <m:sub>
                              <m:r>
                                <a:rPr lang="en-US" sz="2400" i="1" dirty="0">
                                  <a:solidFill>
                                    <a:srgbClr val="0070C0"/>
                                  </a:solidFill>
                                  <a:latin typeface="Cambria Math" panose="02040503050406030204" pitchFamily="18" charset="0"/>
                                </a:rPr>
                                <m:t>2</m:t>
                              </m:r>
                            </m:sub>
                          </m:sSub>
                        </m:e>
                      </m:d>
                      <m:r>
                        <a:rPr lang="en-US" sz="2400" i="1" dirty="0">
                          <a:latin typeface="Cambria Math" panose="02040503050406030204" pitchFamily="18" charset="0"/>
                        </a:rPr>
                        <m:t>𝑃</m:t>
                      </m:r>
                      <m:d>
                        <m:dPr>
                          <m:ctrlPr>
                            <a:rPr lang="en-US" sz="2400" i="1" dirty="0">
                              <a:latin typeface="Cambria Math" panose="02040503050406030204" pitchFamily="18" charset="0"/>
                            </a:rPr>
                          </m:ctrlPr>
                        </m:dPr>
                        <m:e>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𝜋</m:t>
                              </m:r>
                            </m:e>
                            <m:sub>
                              <m:r>
                                <a:rPr lang="en-US" sz="2400" i="1" dirty="0">
                                  <a:latin typeface="Cambria Math" panose="02040503050406030204" pitchFamily="18" charset="0"/>
                                </a:rPr>
                                <m:t>2</m:t>
                              </m:r>
                            </m:sub>
                          </m:sSub>
                        </m:e>
                        <m:e>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𝜋</m:t>
                              </m:r>
                            </m:e>
                            <m:sub>
                              <m:r>
                                <a:rPr lang="en-US" sz="2400" i="1" dirty="0">
                                  <a:latin typeface="Cambria Math" panose="02040503050406030204" pitchFamily="18" charset="0"/>
                                </a:rPr>
                                <m:t>1</m:t>
                              </m:r>
                            </m:sub>
                          </m:sSub>
                        </m:e>
                      </m:d>
                      <m:r>
                        <a:rPr lang="en-US" sz="2400" i="1" dirty="0" smtClean="0">
                          <a:solidFill>
                            <a:srgbClr val="0070C0"/>
                          </a:solidFill>
                          <a:latin typeface="Cambria Math" panose="02040503050406030204" pitchFamily="18" charset="0"/>
                        </a:rPr>
                        <m:t>𝑃</m:t>
                      </m:r>
                      <m:d>
                        <m:dPr>
                          <m:ctrlPr>
                            <a:rPr lang="en-US" sz="2400" i="1" dirty="0">
                              <a:solidFill>
                                <a:srgbClr val="0070C0"/>
                              </a:solidFill>
                              <a:latin typeface="Cambria Math" panose="02040503050406030204" pitchFamily="18" charset="0"/>
                            </a:rPr>
                          </m:ctrlPr>
                        </m:dPr>
                        <m:e>
                          <m:sSub>
                            <m:sSubPr>
                              <m:ctrlPr>
                                <a:rPr lang="en-US" sz="2400" b="0" i="1" dirty="0" smtClean="0">
                                  <a:solidFill>
                                    <a:srgbClr val="0070C0"/>
                                  </a:solidFill>
                                  <a:latin typeface="Cambria Math" panose="02040503050406030204" pitchFamily="18" charset="0"/>
                                </a:rPr>
                              </m:ctrlPr>
                            </m:sSubPr>
                            <m:e>
                              <m:r>
                                <a:rPr lang="en-US" sz="2400" i="1" dirty="0">
                                  <a:solidFill>
                                    <a:srgbClr val="0070C0"/>
                                  </a:solidFill>
                                  <a:latin typeface="Cambria Math" panose="02040503050406030204" pitchFamily="18" charset="0"/>
                                </a:rPr>
                                <m:t>𝑥</m:t>
                              </m:r>
                            </m:e>
                            <m:sub>
                              <m:r>
                                <a:rPr lang="en-US" sz="2400" i="1" dirty="0">
                                  <a:solidFill>
                                    <a:srgbClr val="0070C0"/>
                                  </a:solidFill>
                                  <a:latin typeface="Cambria Math" panose="02040503050406030204" pitchFamily="18" charset="0"/>
                                </a:rPr>
                                <m:t>1</m:t>
                              </m:r>
                            </m:sub>
                          </m:sSub>
                        </m:e>
                        <m:e>
                          <m:sSub>
                            <m:sSubPr>
                              <m:ctrlPr>
                                <a:rPr lang="en-US" sz="2400" b="0" i="1" dirty="0" smtClean="0">
                                  <a:solidFill>
                                    <a:srgbClr val="0070C0"/>
                                  </a:solidFill>
                                  <a:latin typeface="Cambria Math" panose="02040503050406030204" pitchFamily="18" charset="0"/>
                                </a:rPr>
                              </m:ctrlPr>
                            </m:sSubPr>
                            <m:e>
                              <m:r>
                                <a:rPr lang="en-US" sz="2400" b="0" i="1" dirty="0" smtClean="0">
                                  <a:solidFill>
                                    <a:srgbClr val="0070C0"/>
                                  </a:solidFill>
                                  <a:latin typeface="Cambria Math" panose="02040503050406030204" pitchFamily="18" charset="0"/>
                                </a:rPr>
                                <m:t>𝜋</m:t>
                              </m:r>
                            </m:e>
                            <m:sub>
                              <m:r>
                                <a:rPr lang="en-US" sz="2400" i="1" dirty="0">
                                  <a:solidFill>
                                    <a:srgbClr val="0070C0"/>
                                  </a:solidFill>
                                  <a:latin typeface="Cambria Math" panose="02040503050406030204" pitchFamily="18" charset="0"/>
                                </a:rPr>
                                <m:t>1</m:t>
                              </m:r>
                            </m:sub>
                          </m:sSub>
                        </m:e>
                      </m:d>
                      <m:r>
                        <a:rPr lang="en-US" sz="2400" i="1" dirty="0">
                          <a:latin typeface="Cambria Math" panose="02040503050406030204" pitchFamily="18" charset="0"/>
                        </a:rPr>
                        <m:t>𝑃</m:t>
                      </m:r>
                      <m:d>
                        <m:dPr>
                          <m:ctrlPr>
                            <a:rPr lang="en-US" sz="2400" i="1" dirty="0">
                              <a:latin typeface="Cambria Math" panose="02040503050406030204" pitchFamily="18" charset="0"/>
                            </a:rPr>
                          </m:ctrlPr>
                        </m:dPr>
                        <m:e>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𝜋</m:t>
                              </m:r>
                            </m:e>
                            <m:sub>
                              <m:r>
                                <a:rPr lang="en-US" sz="2400" i="1" dirty="0">
                                  <a:latin typeface="Cambria Math" panose="02040503050406030204" pitchFamily="18" charset="0"/>
                                </a:rPr>
                                <m:t>1</m:t>
                              </m:r>
                            </m:sub>
                          </m:sSub>
                        </m:e>
                      </m:d>
                    </m:oMath>
                  </m:oMathPara>
                </a14:m>
                <a:endParaRPr lang="en-US" sz="240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400" i="1" dirty="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i="1" dirty="0" smtClean="0">
                              <a:latin typeface="Cambria Math" panose="02040503050406030204" pitchFamily="18" charset="0"/>
                            </a:rPr>
                            <m:t>𝑎</m:t>
                          </m:r>
                        </m:e>
                        <m:sub>
                          <m:r>
                            <a:rPr lang="en-US" sz="2400" i="1" dirty="0" smtClean="0">
                              <a:latin typeface="Cambria Math" panose="02040503050406030204" pitchFamily="18" charset="0"/>
                            </a:rPr>
                            <m:t>0</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𝜋</m:t>
                              </m:r>
                            </m:e>
                            <m:sub>
                              <m:r>
                                <a:rPr lang="en-US" sz="2400" i="1" dirty="0" smtClean="0">
                                  <a:latin typeface="Cambria Math" panose="02040503050406030204" pitchFamily="18" charset="0"/>
                                </a:rPr>
                                <m:t>1</m:t>
                              </m:r>
                            </m:sub>
                          </m:sSub>
                        </m:sub>
                      </m:sSub>
                      <m:r>
                        <a:rPr lang="en-US" sz="2400" i="1" dirty="0" smtClean="0">
                          <a:latin typeface="Cambria Math" panose="02040503050406030204" pitchFamily="18" charset="0"/>
                        </a:rPr>
                        <m:t> </m:t>
                      </m:r>
                      <m:sSub>
                        <m:sSubPr>
                          <m:ctrlPr>
                            <a:rPr lang="en-US" sz="2400" b="0" i="1" dirty="0" smtClean="0">
                              <a:latin typeface="Cambria Math" panose="02040503050406030204" pitchFamily="18" charset="0"/>
                            </a:rPr>
                          </m:ctrlPr>
                        </m:sSubPr>
                        <m:e>
                          <m:r>
                            <a:rPr lang="en-US" sz="2400" i="1" dirty="0" smtClean="0">
                              <a:latin typeface="Cambria Math" panose="02040503050406030204" pitchFamily="18" charset="0"/>
                            </a:rPr>
                            <m:t>𝑎</m:t>
                          </m:r>
                        </m:e>
                        <m:sub>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𝜋</m:t>
                              </m:r>
                            </m:e>
                            <m:sub>
                              <m:r>
                                <a:rPr lang="en-US" sz="2400" i="1" dirty="0" smtClean="0">
                                  <a:latin typeface="Cambria Math" panose="02040503050406030204" pitchFamily="18" charset="0"/>
                                </a:rPr>
                                <m:t>1</m:t>
                              </m:r>
                            </m:sub>
                          </m:sSub>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𝜋</m:t>
                              </m:r>
                            </m:e>
                            <m:sub>
                              <m:r>
                                <a:rPr lang="en-US" sz="2400" i="1" dirty="0" smtClean="0">
                                  <a:latin typeface="Cambria Math" panose="02040503050406030204" pitchFamily="18" charset="0"/>
                                </a:rPr>
                                <m:t>2</m:t>
                              </m:r>
                            </m:sub>
                          </m:sSub>
                        </m:sub>
                      </m:sSub>
                      <m:r>
                        <a:rPr lang="en-US" sz="240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i="1" dirty="0" smtClean="0">
                              <a:latin typeface="Cambria Math" panose="02040503050406030204" pitchFamily="18" charset="0"/>
                            </a:rPr>
                            <m:t>𝑎</m:t>
                          </m:r>
                        </m:e>
                        <m:sub>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𝜋</m:t>
                              </m:r>
                            </m:e>
                            <m:sub>
                              <m:r>
                                <a:rPr lang="en-US" sz="2400" i="1" dirty="0" smtClean="0">
                                  <a:latin typeface="Cambria Math" panose="02040503050406030204" pitchFamily="18" charset="0"/>
                                </a:rPr>
                                <m:t>𝑁</m:t>
                              </m:r>
                              <m:r>
                                <a:rPr lang="en-US" sz="2400" b="0" i="1" dirty="0" smtClean="0">
                                  <a:latin typeface="Cambria Math" panose="02040503050406030204" pitchFamily="18" charset="0"/>
                                </a:rPr>
                                <m:t>−1</m:t>
                              </m:r>
                            </m:sub>
                          </m:sSub>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𝜋</m:t>
                              </m:r>
                            </m:e>
                            <m:sub>
                              <m:r>
                                <a:rPr lang="en-US" sz="2400" b="0" i="1" dirty="0" smtClean="0">
                                  <a:latin typeface="Cambria Math" panose="02040503050406030204" pitchFamily="18" charset="0"/>
                                </a:rPr>
                                <m:t>𝑁</m:t>
                              </m:r>
                            </m:sub>
                          </m:sSub>
                        </m:sub>
                      </m:sSub>
                      <m:sSub>
                        <m:sSubPr>
                          <m:ctrlPr>
                            <a:rPr lang="en-US" sz="2400" b="0" i="1" dirty="0" smtClean="0">
                              <a:solidFill>
                                <a:srgbClr val="0070C0"/>
                              </a:solidFill>
                              <a:latin typeface="Cambria Math" panose="02040503050406030204" pitchFamily="18" charset="0"/>
                            </a:rPr>
                          </m:ctrlPr>
                        </m:sSubPr>
                        <m:e>
                          <m:r>
                            <a:rPr lang="en-US" sz="2400" i="1" dirty="0" smtClean="0">
                              <a:solidFill>
                                <a:srgbClr val="0070C0"/>
                              </a:solidFill>
                              <a:latin typeface="Cambria Math" panose="02040503050406030204" pitchFamily="18" charset="0"/>
                            </a:rPr>
                            <m:t>𝑒</m:t>
                          </m:r>
                        </m:e>
                        <m:sub>
                          <m:sSub>
                            <m:sSubPr>
                              <m:ctrlPr>
                                <a:rPr lang="en-US" sz="2400" b="0" i="1" dirty="0" smtClean="0">
                                  <a:solidFill>
                                    <a:srgbClr val="0070C0"/>
                                  </a:solidFill>
                                  <a:latin typeface="Cambria Math" panose="02040503050406030204" pitchFamily="18" charset="0"/>
                                </a:rPr>
                              </m:ctrlPr>
                            </m:sSubPr>
                            <m:e>
                              <m:r>
                                <a:rPr lang="en-US" sz="2400" b="0" i="1" dirty="0" smtClean="0">
                                  <a:solidFill>
                                    <a:srgbClr val="0070C0"/>
                                  </a:solidFill>
                                  <a:latin typeface="Cambria Math" panose="02040503050406030204" pitchFamily="18" charset="0"/>
                                </a:rPr>
                                <m:t>𝜋</m:t>
                              </m:r>
                            </m:e>
                            <m:sub>
                              <m:r>
                                <a:rPr lang="en-US" sz="2400" i="1" dirty="0" smtClean="0">
                                  <a:solidFill>
                                    <a:srgbClr val="0070C0"/>
                                  </a:solidFill>
                                  <a:latin typeface="Cambria Math" panose="02040503050406030204" pitchFamily="18" charset="0"/>
                                </a:rPr>
                                <m:t>1</m:t>
                              </m:r>
                            </m:sub>
                          </m:sSub>
                        </m:sub>
                      </m:sSub>
                      <m:r>
                        <a:rPr lang="en-US" sz="2400" i="1" dirty="0" smtClean="0">
                          <a:solidFill>
                            <a:srgbClr val="0070C0"/>
                          </a:solidFill>
                          <a:latin typeface="Cambria Math" panose="02040503050406030204" pitchFamily="18" charset="0"/>
                        </a:rPr>
                        <m:t>(</m:t>
                      </m:r>
                      <m:sSub>
                        <m:sSubPr>
                          <m:ctrlPr>
                            <a:rPr lang="en-US" sz="2400" b="0" i="1" dirty="0" smtClean="0">
                              <a:solidFill>
                                <a:srgbClr val="0070C0"/>
                              </a:solidFill>
                              <a:latin typeface="Cambria Math" panose="02040503050406030204" pitchFamily="18" charset="0"/>
                            </a:rPr>
                          </m:ctrlPr>
                        </m:sSubPr>
                        <m:e>
                          <m:r>
                            <a:rPr lang="en-US" sz="2400" i="1" dirty="0" smtClean="0">
                              <a:solidFill>
                                <a:srgbClr val="0070C0"/>
                              </a:solidFill>
                              <a:latin typeface="Cambria Math" panose="02040503050406030204" pitchFamily="18" charset="0"/>
                            </a:rPr>
                            <m:t>𝑥</m:t>
                          </m:r>
                        </m:e>
                        <m:sub>
                          <m:r>
                            <a:rPr lang="en-US" sz="2400" i="1" dirty="0" smtClean="0">
                              <a:solidFill>
                                <a:srgbClr val="0070C0"/>
                              </a:solidFill>
                              <a:latin typeface="Cambria Math" panose="02040503050406030204" pitchFamily="18" charset="0"/>
                            </a:rPr>
                            <m:t>1</m:t>
                          </m:r>
                        </m:sub>
                      </m:sSub>
                      <m:r>
                        <a:rPr lang="en-US" sz="2400" i="1" dirty="0" smtClean="0">
                          <a:solidFill>
                            <a:srgbClr val="0070C0"/>
                          </a:solidFill>
                          <a:latin typeface="Cambria Math" panose="02040503050406030204" pitchFamily="18" charset="0"/>
                        </a:rPr>
                        <m:t>)…</m:t>
                      </m:r>
                      <m:sSub>
                        <m:sSubPr>
                          <m:ctrlPr>
                            <a:rPr lang="en-US" sz="2400" b="0" i="1" dirty="0" smtClean="0">
                              <a:solidFill>
                                <a:srgbClr val="0070C0"/>
                              </a:solidFill>
                              <a:latin typeface="Cambria Math" panose="02040503050406030204" pitchFamily="18" charset="0"/>
                            </a:rPr>
                          </m:ctrlPr>
                        </m:sSubPr>
                        <m:e>
                          <m:r>
                            <a:rPr lang="en-US" sz="2400" i="1" dirty="0" err="1">
                              <a:solidFill>
                                <a:srgbClr val="0070C0"/>
                              </a:solidFill>
                              <a:latin typeface="Cambria Math" panose="02040503050406030204" pitchFamily="18" charset="0"/>
                            </a:rPr>
                            <m:t>𝑒</m:t>
                          </m:r>
                        </m:e>
                        <m:sub>
                          <m:sSub>
                            <m:sSubPr>
                              <m:ctrlPr>
                                <a:rPr lang="en-US" sz="2400" b="0" i="1" dirty="0" smtClean="0">
                                  <a:solidFill>
                                    <a:srgbClr val="0070C0"/>
                                  </a:solidFill>
                                  <a:latin typeface="Cambria Math" panose="02040503050406030204" pitchFamily="18" charset="0"/>
                                </a:rPr>
                              </m:ctrlPr>
                            </m:sSubPr>
                            <m:e>
                              <m:r>
                                <a:rPr lang="en-US" sz="2400" b="0" i="1" dirty="0" smtClean="0">
                                  <a:solidFill>
                                    <a:srgbClr val="0070C0"/>
                                  </a:solidFill>
                                  <a:latin typeface="Cambria Math" panose="02040503050406030204" pitchFamily="18" charset="0"/>
                                </a:rPr>
                                <m:t>𝜋</m:t>
                              </m:r>
                            </m:e>
                            <m:sub>
                              <m:r>
                                <a:rPr lang="en-US" sz="2400" i="1" dirty="0" err="1">
                                  <a:solidFill>
                                    <a:srgbClr val="0070C0"/>
                                  </a:solidFill>
                                  <a:latin typeface="Cambria Math" panose="02040503050406030204" pitchFamily="18" charset="0"/>
                                </a:rPr>
                                <m:t>𝑁</m:t>
                              </m:r>
                            </m:sub>
                          </m:sSub>
                        </m:sub>
                      </m:sSub>
                      <m:r>
                        <a:rPr lang="en-US" sz="2400" i="1" dirty="0">
                          <a:solidFill>
                            <a:srgbClr val="0070C0"/>
                          </a:solidFill>
                          <a:latin typeface="Cambria Math" panose="02040503050406030204" pitchFamily="18" charset="0"/>
                        </a:rPr>
                        <m:t>(</m:t>
                      </m:r>
                      <m:sSub>
                        <m:sSubPr>
                          <m:ctrlPr>
                            <a:rPr lang="en-US" sz="2400" b="0" i="1" dirty="0" smtClean="0">
                              <a:solidFill>
                                <a:srgbClr val="0070C0"/>
                              </a:solidFill>
                              <a:latin typeface="Cambria Math" panose="02040503050406030204" pitchFamily="18" charset="0"/>
                            </a:rPr>
                          </m:ctrlPr>
                        </m:sSubPr>
                        <m:e>
                          <m:r>
                            <a:rPr lang="en-US" sz="2400" i="1" dirty="0" err="1">
                              <a:solidFill>
                                <a:srgbClr val="0070C0"/>
                              </a:solidFill>
                              <a:latin typeface="Cambria Math" panose="02040503050406030204" pitchFamily="18" charset="0"/>
                            </a:rPr>
                            <m:t>𝑥</m:t>
                          </m:r>
                        </m:e>
                        <m:sub>
                          <m:r>
                            <a:rPr lang="en-US" sz="2400" i="1" dirty="0" err="1">
                              <a:solidFill>
                                <a:srgbClr val="0070C0"/>
                              </a:solidFill>
                              <a:latin typeface="Cambria Math" panose="02040503050406030204" pitchFamily="18" charset="0"/>
                            </a:rPr>
                            <m:t>𝑁</m:t>
                          </m:r>
                        </m:sub>
                      </m:sSub>
                      <m:r>
                        <a:rPr lang="en-US" sz="2400" i="1" dirty="0">
                          <a:solidFill>
                            <a:srgbClr val="0070C0"/>
                          </a:solidFill>
                          <a:latin typeface="Cambria Math" panose="02040503050406030204" pitchFamily="18" charset="0"/>
                        </a:rPr>
                        <m:t>) </m:t>
                      </m:r>
                    </m:oMath>
                  </m:oMathPara>
                </a14:m>
                <a:endParaRPr lang="en-US" sz="2400" dirty="0">
                  <a:solidFill>
                    <a:srgbClr val="0070C0"/>
                  </a:solidFill>
                </a:endParaRPr>
              </a:p>
            </p:txBody>
          </p:sp>
        </mc:Choice>
        <mc:Fallback xmlns="">
          <p:sp>
            <p:nvSpPr>
              <p:cNvPr id="88" name="矩形 87"/>
              <p:cNvSpPr>
                <a:spLocks noRot="1" noChangeAspect="1" noMove="1" noResize="1" noEditPoints="1" noAdjustHandles="1" noChangeArrowheads="1" noChangeShapeType="1" noTextEdit="1"/>
              </p:cNvSpPr>
              <p:nvPr/>
            </p:nvSpPr>
            <p:spPr>
              <a:xfrm>
                <a:off x="624734" y="4030819"/>
                <a:ext cx="8283408" cy="1223540"/>
              </a:xfrm>
              <a:prstGeom prst="rect">
                <a:avLst/>
              </a:prstGeom>
              <a:blipFill>
                <a:blip r:embed="rId3"/>
                <a:stretch>
                  <a:fillRect l="-147" b="-3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 Box 29"/>
              <p:cNvSpPr txBox="1">
                <a:spLocks noChangeArrowheads="1"/>
              </p:cNvSpPr>
              <p:nvPr/>
            </p:nvSpPr>
            <p:spPr bwMode="auto">
              <a:xfrm>
                <a:off x="4714835" y="3094618"/>
                <a:ext cx="565603"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altLang="en-US" sz="2400" b="0" i="1" dirty="0" smtClean="0">
                              <a:solidFill>
                                <a:srgbClr val="333399"/>
                              </a:solidFill>
                              <a:latin typeface="Cambria Math" panose="02040503050406030204" pitchFamily="18" charset="0"/>
                              <a:cs typeface="Arial" panose="020B0604020202020204" pitchFamily="34" charset="0"/>
                            </a:rPr>
                          </m:ctrlPr>
                        </m:sSubPr>
                        <m:e>
                          <m:r>
                            <a:rPr lang="en-US" altLang="en-US" sz="2400" i="1" dirty="0" smtClean="0">
                              <a:solidFill>
                                <a:srgbClr val="333399"/>
                              </a:solidFill>
                              <a:latin typeface="Cambria Math" panose="02040503050406030204" pitchFamily="18" charset="0"/>
                              <a:cs typeface="Arial" panose="020B0604020202020204" pitchFamily="34" charset="0"/>
                            </a:rPr>
                            <m:t>𝑥</m:t>
                          </m:r>
                        </m:e>
                        <m:sub>
                          <m:r>
                            <a:rPr lang="en-US" altLang="en-US" sz="2400" b="0" i="1" dirty="0" smtClean="0">
                              <a:solidFill>
                                <a:srgbClr val="333399"/>
                              </a:solidFill>
                              <a:latin typeface="Cambria Math" panose="02040503050406030204" pitchFamily="18" charset="0"/>
                              <a:cs typeface="Arial" panose="020B0604020202020204" pitchFamily="34" charset="0"/>
                            </a:rPr>
                            <m:t>1</m:t>
                          </m:r>
                        </m:sub>
                      </m:sSub>
                    </m:oMath>
                  </m:oMathPara>
                </a14:m>
                <a:endParaRPr lang="en-US" altLang="en-US" sz="2400" dirty="0">
                  <a:solidFill>
                    <a:srgbClr val="333399"/>
                  </a:solidFill>
                  <a:latin typeface="Arial Unicode MS" panose="020B0604020202020204" pitchFamily="34" charset="-122"/>
                  <a:cs typeface="Arial" panose="020B0604020202020204" pitchFamily="34" charset="0"/>
                </a:endParaRPr>
              </a:p>
            </p:txBody>
          </p:sp>
        </mc:Choice>
        <mc:Fallback xmlns="">
          <p:sp>
            <p:nvSpPr>
              <p:cNvPr id="90" name="Text Box 29"/>
              <p:cNvSpPr txBox="1">
                <a:spLocks noRot="1" noChangeAspect="1" noMove="1" noResize="1" noEditPoints="1" noAdjustHandles="1" noChangeArrowheads="1" noChangeShapeType="1" noTextEdit="1"/>
              </p:cNvSpPr>
              <p:nvPr/>
            </p:nvSpPr>
            <p:spPr bwMode="auto">
              <a:xfrm>
                <a:off x="4714835" y="3094618"/>
                <a:ext cx="565603" cy="461665"/>
              </a:xfrm>
              <a:prstGeom prst="rect">
                <a:avLst/>
              </a:prstGeom>
              <a:blipFill>
                <a:blip r:embed="rId4"/>
                <a:stretch>
                  <a:fillRect b="-2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 Box 31"/>
              <p:cNvSpPr txBox="1">
                <a:spLocks noChangeArrowheads="1"/>
              </p:cNvSpPr>
              <p:nvPr/>
            </p:nvSpPr>
            <p:spPr bwMode="auto">
              <a:xfrm>
                <a:off x="5614947" y="3094618"/>
                <a:ext cx="57272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altLang="en-US" sz="2400" i="1" dirty="0" smtClean="0">
                              <a:solidFill>
                                <a:srgbClr val="333399"/>
                              </a:solidFill>
                              <a:latin typeface="Cambria Math" panose="02040503050406030204" pitchFamily="18" charset="0"/>
                              <a:cs typeface="Arial" panose="020B0604020202020204" pitchFamily="34" charset="0"/>
                            </a:rPr>
                          </m:ctrlPr>
                        </m:sSubPr>
                        <m:e>
                          <m:r>
                            <a:rPr lang="en-US" altLang="en-US" sz="2400" i="1" dirty="0">
                              <a:solidFill>
                                <a:srgbClr val="333399"/>
                              </a:solidFill>
                              <a:latin typeface="Cambria Math" panose="02040503050406030204" pitchFamily="18" charset="0"/>
                              <a:cs typeface="Arial" panose="020B0604020202020204" pitchFamily="34" charset="0"/>
                            </a:rPr>
                            <m:t>𝑥</m:t>
                          </m:r>
                        </m:e>
                        <m:sub>
                          <m:r>
                            <a:rPr lang="en-US" altLang="en-US" sz="2400" b="0" i="1" dirty="0" smtClean="0">
                              <a:solidFill>
                                <a:srgbClr val="333399"/>
                              </a:solidFill>
                              <a:latin typeface="Cambria Math" panose="02040503050406030204" pitchFamily="18" charset="0"/>
                              <a:cs typeface="Arial" panose="020B0604020202020204" pitchFamily="34" charset="0"/>
                            </a:rPr>
                            <m:t>2</m:t>
                          </m:r>
                        </m:sub>
                      </m:sSub>
                    </m:oMath>
                  </m:oMathPara>
                </a14:m>
                <a:endParaRPr lang="en-US" altLang="en-US" sz="2400" dirty="0">
                  <a:solidFill>
                    <a:srgbClr val="333399"/>
                  </a:solidFill>
                  <a:latin typeface="Arial Unicode MS" panose="020B0604020202020204" pitchFamily="34" charset="-122"/>
                  <a:cs typeface="Arial" panose="020B0604020202020204" pitchFamily="34" charset="0"/>
                </a:endParaRPr>
              </a:p>
            </p:txBody>
          </p:sp>
        </mc:Choice>
        <mc:Fallback xmlns="">
          <p:sp>
            <p:nvSpPr>
              <p:cNvPr id="91" name="Text Box 31"/>
              <p:cNvSpPr txBox="1">
                <a:spLocks noRot="1" noChangeAspect="1" noMove="1" noResize="1" noEditPoints="1" noAdjustHandles="1" noChangeArrowheads="1" noChangeShapeType="1" noTextEdit="1"/>
              </p:cNvSpPr>
              <p:nvPr/>
            </p:nvSpPr>
            <p:spPr bwMode="auto">
              <a:xfrm>
                <a:off x="5614947" y="3094618"/>
                <a:ext cx="572721" cy="461665"/>
              </a:xfrm>
              <a:prstGeom prst="rect">
                <a:avLst/>
              </a:prstGeom>
              <a:blipFill>
                <a:blip r:embed="rId5"/>
                <a:stretch>
                  <a:fillRect b="-2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 Box 33"/>
              <p:cNvSpPr txBox="1">
                <a:spLocks noChangeArrowheads="1"/>
              </p:cNvSpPr>
              <p:nvPr/>
            </p:nvSpPr>
            <p:spPr bwMode="auto">
              <a:xfrm>
                <a:off x="6518235" y="3094618"/>
                <a:ext cx="57272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altLang="en-US" sz="2400" i="1" dirty="0" smtClean="0">
                              <a:solidFill>
                                <a:srgbClr val="333399"/>
                              </a:solidFill>
                              <a:latin typeface="Cambria Math" panose="02040503050406030204" pitchFamily="18" charset="0"/>
                              <a:cs typeface="Arial" panose="020B0604020202020204" pitchFamily="34" charset="0"/>
                            </a:rPr>
                          </m:ctrlPr>
                        </m:sSubPr>
                        <m:e>
                          <m:r>
                            <a:rPr lang="en-US" altLang="en-US" sz="2400" i="1" dirty="0">
                              <a:solidFill>
                                <a:srgbClr val="333399"/>
                              </a:solidFill>
                              <a:latin typeface="Cambria Math" panose="02040503050406030204" pitchFamily="18" charset="0"/>
                              <a:cs typeface="Arial" panose="020B0604020202020204" pitchFamily="34" charset="0"/>
                            </a:rPr>
                            <m:t>𝑥</m:t>
                          </m:r>
                        </m:e>
                        <m:sub>
                          <m:r>
                            <a:rPr lang="en-US" altLang="en-US" sz="2400" b="0" i="1" dirty="0" smtClean="0">
                              <a:solidFill>
                                <a:srgbClr val="333399"/>
                              </a:solidFill>
                              <a:latin typeface="Cambria Math" panose="02040503050406030204" pitchFamily="18" charset="0"/>
                              <a:cs typeface="Arial" panose="020B0604020202020204" pitchFamily="34" charset="0"/>
                            </a:rPr>
                            <m:t>3</m:t>
                          </m:r>
                        </m:sub>
                      </m:sSub>
                    </m:oMath>
                  </m:oMathPara>
                </a14:m>
                <a:endParaRPr lang="en-US" altLang="en-US" sz="2400" dirty="0">
                  <a:solidFill>
                    <a:srgbClr val="333399"/>
                  </a:solidFill>
                  <a:latin typeface="Arial Unicode MS" panose="020B0604020202020204" pitchFamily="34" charset="-122"/>
                  <a:cs typeface="Arial" panose="020B0604020202020204" pitchFamily="34" charset="0"/>
                </a:endParaRPr>
              </a:p>
            </p:txBody>
          </p:sp>
        </mc:Choice>
        <mc:Fallback xmlns="">
          <p:sp>
            <p:nvSpPr>
              <p:cNvPr id="92" name="Text Box 33"/>
              <p:cNvSpPr txBox="1">
                <a:spLocks noRot="1" noChangeAspect="1" noMove="1" noResize="1" noEditPoints="1" noAdjustHandles="1" noChangeArrowheads="1" noChangeShapeType="1" noTextEdit="1"/>
              </p:cNvSpPr>
              <p:nvPr/>
            </p:nvSpPr>
            <p:spPr bwMode="auto">
              <a:xfrm>
                <a:off x="6518235" y="3094618"/>
                <a:ext cx="572721" cy="461665"/>
              </a:xfrm>
              <a:prstGeom prst="rect">
                <a:avLst/>
              </a:prstGeom>
              <a:blipFill>
                <a:blip r:embed="rId6"/>
                <a:stretch>
                  <a:fillRect b="-2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 Box 35"/>
              <p:cNvSpPr txBox="1">
                <a:spLocks noChangeArrowheads="1"/>
              </p:cNvSpPr>
              <p:nvPr/>
            </p:nvSpPr>
            <p:spPr bwMode="auto">
              <a:xfrm>
                <a:off x="8375610" y="3094618"/>
                <a:ext cx="618054"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altLang="en-US" sz="2400" i="1" dirty="0" smtClean="0">
                              <a:solidFill>
                                <a:srgbClr val="333399"/>
                              </a:solidFill>
                              <a:latin typeface="Cambria Math" panose="02040503050406030204" pitchFamily="18" charset="0"/>
                              <a:cs typeface="Arial" panose="020B0604020202020204" pitchFamily="34" charset="0"/>
                            </a:rPr>
                          </m:ctrlPr>
                        </m:sSubPr>
                        <m:e>
                          <m:r>
                            <a:rPr lang="en-US" altLang="en-US" sz="2400" i="1" dirty="0">
                              <a:solidFill>
                                <a:srgbClr val="333399"/>
                              </a:solidFill>
                              <a:latin typeface="Cambria Math" panose="02040503050406030204" pitchFamily="18" charset="0"/>
                              <a:cs typeface="Arial" panose="020B0604020202020204" pitchFamily="34" charset="0"/>
                            </a:rPr>
                            <m:t>𝑥</m:t>
                          </m:r>
                        </m:e>
                        <m:sub>
                          <m:r>
                            <a:rPr lang="en-US" altLang="en-US" sz="2400" b="0" i="1" dirty="0" smtClean="0">
                              <a:solidFill>
                                <a:srgbClr val="333399"/>
                              </a:solidFill>
                              <a:latin typeface="Cambria Math" panose="02040503050406030204" pitchFamily="18" charset="0"/>
                              <a:cs typeface="Arial" panose="020B0604020202020204" pitchFamily="34" charset="0"/>
                            </a:rPr>
                            <m:t>𝑁</m:t>
                          </m:r>
                        </m:sub>
                      </m:sSub>
                    </m:oMath>
                  </m:oMathPara>
                </a14:m>
                <a:endParaRPr lang="en-US" altLang="en-US" sz="2400" dirty="0">
                  <a:solidFill>
                    <a:srgbClr val="333399"/>
                  </a:solidFill>
                  <a:latin typeface="Arial Unicode MS" panose="020B0604020202020204" pitchFamily="34" charset="-122"/>
                  <a:cs typeface="Arial" panose="020B0604020202020204" pitchFamily="34" charset="0"/>
                </a:endParaRPr>
              </a:p>
            </p:txBody>
          </p:sp>
        </mc:Choice>
        <mc:Fallback xmlns="">
          <p:sp>
            <p:nvSpPr>
              <p:cNvPr id="93" name="Text Box 35"/>
              <p:cNvSpPr txBox="1">
                <a:spLocks noRot="1" noChangeAspect="1" noMove="1" noResize="1" noEditPoints="1" noAdjustHandles="1" noChangeArrowheads="1" noChangeShapeType="1" noTextEdit="1"/>
              </p:cNvSpPr>
              <p:nvPr/>
            </p:nvSpPr>
            <p:spPr bwMode="auto">
              <a:xfrm>
                <a:off x="8375610" y="3094618"/>
                <a:ext cx="618054" cy="461665"/>
              </a:xfrm>
              <a:prstGeom prst="rect">
                <a:avLst/>
              </a:prstGeom>
              <a:blipFill>
                <a:blip r:embed="rId7"/>
                <a:stretch>
                  <a:fillRect b="-2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grpSp>
        <p:nvGrpSpPr>
          <p:cNvPr id="309" name="Group 4"/>
          <p:cNvGrpSpPr>
            <a:grpSpLocks/>
          </p:cNvGrpSpPr>
          <p:nvPr/>
        </p:nvGrpSpPr>
        <p:grpSpPr bwMode="auto">
          <a:xfrm>
            <a:off x="4650528" y="917826"/>
            <a:ext cx="463550" cy="1828800"/>
            <a:chOff x="960" y="1680"/>
            <a:chExt cx="420" cy="1630"/>
          </a:xfrm>
        </p:grpSpPr>
        <p:sp>
          <p:nvSpPr>
            <p:cNvPr id="310" name="Oval 5"/>
            <p:cNvSpPr>
              <a:spLocks noChangeArrowheads="1"/>
            </p:cNvSpPr>
            <p:nvPr/>
          </p:nvSpPr>
          <p:spPr bwMode="auto">
            <a:xfrm>
              <a:off x="960" y="1680"/>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311" name="Oval 6"/>
            <p:cNvSpPr>
              <a:spLocks noChangeArrowheads="1"/>
            </p:cNvSpPr>
            <p:nvPr/>
          </p:nvSpPr>
          <p:spPr bwMode="auto">
            <a:xfrm>
              <a:off x="960" y="2112"/>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sp>
          <p:nvSpPr>
            <p:cNvPr id="312" name="Oval 7"/>
            <p:cNvSpPr>
              <a:spLocks noChangeArrowheads="1"/>
            </p:cNvSpPr>
            <p:nvPr/>
          </p:nvSpPr>
          <p:spPr bwMode="auto">
            <a:xfrm>
              <a:off x="960" y="2976"/>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K</a:t>
              </a:r>
            </a:p>
          </p:txBody>
        </p:sp>
        <p:sp>
          <p:nvSpPr>
            <p:cNvPr id="313" name="Text Box 8"/>
            <p:cNvSpPr txBox="1">
              <a:spLocks noChangeArrowheads="1"/>
            </p:cNvSpPr>
            <p:nvPr/>
          </p:nvSpPr>
          <p:spPr bwMode="auto">
            <a:xfrm>
              <a:off x="1007" y="2593"/>
              <a:ext cx="37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9999"/>
                  </a:solidFill>
                  <a:effectLst/>
                  <a:uLnTx/>
                  <a:uFillTx/>
                  <a:latin typeface="Arial" panose="020B0604020202020204" pitchFamily="34" charset="0"/>
                  <a:cs typeface="Arial" panose="020B0604020202020204" pitchFamily="34" charset="0"/>
                </a:rPr>
                <a:t>…</a:t>
              </a:r>
            </a:p>
          </p:txBody>
        </p:sp>
      </p:grpSp>
      <p:grpSp>
        <p:nvGrpSpPr>
          <p:cNvPr id="314" name="Group 9"/>
          <p:cNvGrpSpPr>
            <a:grpSpLocks/>
          </p:cNvGrpSpPr>
          <p:nvPr/>
        </p:nvGrpSpPr>
        <p:grpSpPr bwMode="auto">
          <a:xfrm>
            <a:off x="5604616" y="917826"/>
            <a:ext cx="465137" cy="1828800"/>
            <a:chOff x="1824" y="1680"/>
            <a:chExt cx="420" cy="1630"/>
          </a:xfrm>
        </p:grpSpPr>
        <p:sp>
          <p:nvSpPr>
            <p:cNvPr id="315" name="Oval 10"/>
            <p:cNvSpPr>
              <a:spLocks noChangeArrowheads="1"/>
            </p:cNvSpPr>
            <p:nvPr/>
          </p:nvSpPr>
          <p:spPr bwMode="auto">
            <a:xfrm>
              <a:off x="1824" y="1680"/>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316" name="Oval 11"/>
            <p:cNvSpPr>
              <a:spLocks noChangeArrowheads="1"/>
            </p:cNvSpPr>
            <p:nvPr/>
          </p:nvSpPr>
          <p:spPr bwMode="auto">
            <a:xfrm>
              <a:off x="1824" y="2112"/>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sp>
          <p:nvSpPr>
            <p:cNvPr id="317" name="Oval 12"/>
            <p:cNvSpPr>
              <a:spLocks noChangeArrowheads="1"/>
            </p:cNvSpPr>
            <p:nvPr/>
          </p:nvSpPr>
          <p:spPr bwMode="auto">
            <a:xfrm>
              <a:off x="1824" y="2976"/>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K</a:t>
              </a:r>
            </a:p>
          </p:txBody>
        </p:sp>
        <p:sp>
          <p:nvSpPr>
            <p:cNvPr id="318" name="Text Box 13"/>
            <p:cNvSpPr txBox="1">
              <a:spLocks noChangeArrowheads="1"/>
            </p:cNvSpPr>
            <p:nvPr/>
          </p:nvSpPr>
          <p:spPr bwMode="auto">
            <a:xfrm>
              <a:off x="1871" y="2593"/>
              <a:ext cx="37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9999"/>
                  </a:solidFill>
                  <a:effectLst/>
                  <a:uLnTx/>
                  <a:uFillTx/>
                  <a:latin typeface="Arial" panose="020B0604020202020204" pitchFamily="34" charset="0"/>
                  <a:cs typeface="Arial" panose="020B0604020202020204" pitchFamily="34" charset="0"/>
                </a:rPr>
                <a:t>…</a:t>
              </a:r>
            </a:p>
          </p:txBody>
        </p:sp>
      </p:grpSp>
      <p:grpSp>
        <p:nvGrpSpPr>
          <p:cNvPr id="319" name="Group 14"/>
          <p:cNvGrpSpPr>
            <a:grpSpLocks/>
          </p:cNvGrpSpPr>
          <p:nvPr/>
        </p:nvGrpSpPr>
        <p:grpSpPr bwMode="auto">
          <a:xfrm>
            <a:off x="6560291" y="917826"/>
            <a:ext cx="466725" cy="1828800"/>
            <a:chOff x="2688" y="1680"/>
            <a:chExt cx="423" cy="1630"/>
          </a:xfrm>
        </p:grpSpPr>
        <p:sp>
          <p:nvSpPr>
            <p:cNvPr id="320" name="Oval 15"/>
            <p:cNvSpPr>
              <a:spLocks noChangeArrowheads="1"/>
            </p:cNvSpPr>
            <p:nvPr/>
          </p:nvSpPr>
          <p:spPr bwMode="auto">
            <a:xfrm>
              <a:off x="2688" y="1680"/>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321" name="Oval 16"/>
            <p:cNvSpPr>
              <a:spLocks noChangeArrowheads="1"/>
            </p:cNvSpPr>
            <p:nvPr/>
          </p:nvSpPr>
          <p:spPr bwMode="auto">
            <a:xfrm>
              <a:off x="2688" y="2112"/>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sp>
          <p:nvSpPr>
            <p:cNvPr id="322" name="Oval 17"/>
            <p:cNvSpPr>
              <a:spLocks noChangeArrowheads="1"/>
            </p:cNvSpPr>
            <p:nvPr/>
          </p:nvSpPr>
          <p:spPr bwMode="auto">
            <a:xfrm>
              <a:off x="2688" y="2976"/>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K</a:t>
              </a:r>
            </a:p>
          </p:txBody>
        </p:sp>
        <p:sp>
          <p:nvSpPr>
            <p:cNvPr id="323" name="Text Box 18"/>
            <p:cNvSpPr txBox="1">
              <a:spLocks noChangeArrowheads="1"/>
            </p:cNvSpPr>
            <p:nvPr/>
          </p:nvSpPr>
          <p:spPr bwMode="auto">
            <a:xfrm>
              <a:off x="2737" y="2593"/>
              <a:ext cx="37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9999"/>
                  </a:solidFill>
                  <a:effectLst/>
                  <a:uLnTx/>
                  <a:uFillTx/>
                  <a:latin typeface="Arial" panose="020B0604020202020204" pitchFamily="34" charset="0"/>
                  <a:cs typeface="Arial" panose="020B0604020202020204" pitchFamily="34" charset="0"/>
                </a:rPr>
                <a:t>…</a:t>
              </a:r>
            </a:p>
          </p:txBody>
        </p:sp>
      </p:grpSp>
      <p:grpSp>
        <p:nvGrpSpPr>
          <p:cNvPr id="324" name="Group 19"/>
          <p:cNvGrpSpPr>
            <a:grpSpLocks/>
          </p:cNvGrpSpPr>
          <p:nvPr/>
        </p:nvGrpSpPr>
        <p:grpSpPr bwMode="auto">
          <a:xfrm>
            <a:off x="7568353" y="981326"/>
            <a:ext cx="442913" cy="1822450"/>
            <a:chOff x="3600" y="1737"/>
            <a:chExt cx="401" cy="1624"/>
          </a:xfrm>
        </p:grpSpPr>
        <p:sp>
          <p:nvSpPr>
            <p:cNvPr id="325" name="Text Box 20"/>
            <p:cNvSpPr txBox="1">
              <a:spLocks noChangeArrowheads="1"/>
            </p:cNvSpPr>
            <p:nvPr/>
          </p:nvSpPr>
          <p:spPr bwMode="auto">
            <a:xfrm>
              <a:off x="3627" y="1737"/>
              <a:ext cx="37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009999"/>
                  </a:solidFill>
                  <a:cs typeface="Arial" panose="020B0604020202020204" pitchFamily="34" charset="0"/>
                </a:rPr>
                <a:t>…</a:t>
              </a:r>
            </a:p>
          </p:txBody>
        </p:sp>
        <p:sp>
          <p:nvSpPr>
            <p:cNvPr id="326" name="Text Box 21"/>
            <p:cNvSpPr txBox="1">
              <a:spLocks noChangeArrowheads="1"/>
            </p:cNvSpPr>
            <p:nvPr/>
          </p:nvSpPr>
          <p:spPr bwMode="auto">
            <a:xfrm>
              <a:off x="3627" y="2159"/>
              <a:ext cx="37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009999"/>
                  </a:solidFill>
                  <a:cs typeface="Arial" panose="020B0604020202020204" pitchFamily="34" charset="0"/>
                </a:rPr>
                <a:t>…</a:t>
              </a:r>
            </a:p>
          </p:txBody>
        </p:sp>
        <p:sp>
          <p:nvSpPr>
            <p:cNvPr id="327" name="Text Box 22"/>
            <p:cNvSpPr txBox="1">
              <a:spLocks noChangeArrowheads="1"/>
            </p:cNvSpPr>
            <p:nvPr/>
          </p:nvSpPr>
          <p:spPr bwMode="auto">
            <a:xfrm>
              <a:off x="3600" y="3034"/>
              <a:ext cx="37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009999"/>
                  </a:solidFill>
                  <a:cs typeface="Arial" panose="020B0604020202020204" pitchFamily="34" charset="0"/>
                </a:rPr>
                <a:t>…</a:t>
              </a:r>
            </a:p>
          </p:txBody>
        </p:sp>
      </p:grpSp>
      <p:grpSp>
        <p:nvGrpSpPr>
          <p:cNvPr id="328" name="Group 23"/>
          <p:cNvGrpSpPr>
            <a:grpSpLocks/>
          </p:cNvGrpSpPr>
          <p:nvPr/>
        </p:nvGrpSpPr>
        <p:grpSpPr bwMode="auto">
          <a:xfrm>
            <a:off x="8525616" y="917826"/>
            <a:ext cx="466725" cy="1828800"/>
            <a:chOff x="4466" y="1680"/>
            <a:chExt cx="422" cy="1630"/>
          </a:xfrm>
        </p:grpSpPr>
        <p:sp>
          <p:nvSpPr>
            <p:cNvPr id="329" name="Oval 24"/>
            <p:cNvSpPr>
              <a:spLocks noChangeArrowheads="1"/>
            </p:cNvSpPr>
            <p:nvPr/>
          </p:nvSpPr>
          <p:spPr bwMode="auto">
            <a:xfrm>
              <a:off x="4466" y="1680"/>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p>
          </p:txBody>
        </p:sp>
        <p:sp>
          <p:nvSpPr>
            <p:cNvPr id="330" name="Oval 25"/>
            <p:cNvSpPr>
              <a:spLocks noChangeArrowheads="1"/>
            </p:cNvSpPr>
            <p:nvPr/>
          </p:nvSpPr>
          <p:spPr bwMode="auto">
            <a:xfrm>
              <a:off x="4466" y="2112"/>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2</a:t>
              </a:r>
            </a:p>
          </p:txBody>
        </p:sp>
        <p:sp>
          <p:nvSpPr>
            <p:cNvPr id="331" name="Oval 26"/>
            <p:cNvSpPr>
              <a:spLocks noChangeArrowheads="1"/>
            </p:cNvSpPr>
            <p:nvPr/>
          </p:nvSpPr>
          <p:spPr bwMode="auto">
            <a:xfrm>
              <a:off x="4466" y="2976"/>
              <a:ext cx="334" cy="334"/>
            </a:xfrm>
            <a:prstGeom prst="ellipse">
              <a:avLst/>
            </a:prstGeom>
            <a:solidFill>
              <a:srgbClr val="BBE0E3"/>
            </a:solidFill>
            <a:ln w="38100">
              <a:solidFill>
                <a:srgbClr val="0099CC"/>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K</a:t>
              </a:r>
            </a:p>
          </p:txBody>
        </p:sp>
        <p:sp>
          <p:nvSpPr>
            <p:cNvPr id="332" name="Text Box 27"/>
            <p:cNvSpPr txBox="1">
              <a:spLocks noChangeArrowheads="1"/>
            </p:cNvSpPr>
            <p:nvPr/>
          </p:nvSpPr>
          <p:spPr bwMode="auto">
            <a:xfrm>
              <a:off x="4514" y="2593"/>
              <a:ext cx="37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9999"/>
                  </a:solidFill>
                  <a:effectLst/>
                  <a:uLnTx/>
                  <a:uFillTx/>
                  <a:latin typeface="Arial" panose="020B0604020202020204" pitchFamily="34" charset="0"/>
                  <a:cs typeface="Arial" panose="020B0604020202020204" pitchFamily="34" charset="0"/>
                </a:rPr>
                <a:t>…</a:t>
              </a:r>
            </a:p>
          </p:txBody>
        </p:sp>
      </p:grpSp>
      <p:sp>
        <p:nvSpPr>
          <p:cNvPr id="333" name="Oval 36"/>
          <p:cNvSpPr>
            <a:spLocks noChangeArrowheads="1"/>
          </p:cNvSpPr>
          <p:nvPr/>
        </p:nvSpPr>
        <p:spPr bwMode="auto">
          <a:xfrm>
            <a:off x="4650528" y="1402014"/>
            <a:ext cx="369888" cy="374650"/>
          </a:xfrm>
          <a:prstGeom prst="ellipse">
            <a:avLst/>
          </a:prstGeom>
          <a:solidFill>
            <a:srgbClr val="FFCC99"/>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a:solidFill>
                  <a:srgbClr val="FF0000"/>
                </a:solidFill>
                <a:cs typeface="Arial" panose="020B0604020202020204" pitchFamily="34" charset="0"/>
              </a:rPr>
              <a:t>2</a:t>
            </a:r>
          </a:p>
        </p:txBody>
      </p:sp>
      <p:grpSp>
        <p:nvGrpSpPr>
          <p:cNvPr id="334" name="Group 37"/>
          <p:cNvGrpSpPr>
            <a:grpSpLocks/>
          </p:cNvGrpSpPr>
          <p:nvPr/>
        </p:nvGrpSpPr>
        <p:grpSpPr bwMode="auto">
          <a:xfrm>
            <a:off x="5006556" y="1105577"/>
            <a:ext cx="614613" cy="1464320"/>
            <a:chOff x="1282" y="1318"/>
            <a:chExt cx="557" cy="1306"/>
          </a:xfrm>
        </p:grpSpPr>
        <p:grpSp>
          <p:nvGrpSpPr>
            <p:cNvPr id="335" name="Group 38"/>
            <p:cNvGrpSpPr>
              <a:grpSpLocks/>
            </p:cNvGrpSpPr>
            <p:nvPr/>
          </p:nvGrpSpPr>
          <p:grpSpPr bwMode="auto">
            <a:xfrm>
              <a:off x="1308" y="1318"/>
              <a:ext cx="531" cy="1297"/>
              <a:chOff x="1308" y="1318"/>
              <a:chExt cx="531" cy="1297"/>
            </a:xfrm>
          </p:grpSpPr>
          <p:cxnSp>
            <p:nvCxnSpPr>
              <p:cNvPr id="337" name="AutoShape 39"/>
              <p:cNvCxnSpPr>
                <a:cxnSpLocks noChangeShapeType="1"/>
                <a:stCxn id="310" idx="6"/>
                <a:endCxn id="315" idx="2"/>
              </p:cNvCxnSpPr>
              <p:nvPr/>
            </p:nvCxnSpPr>
            <p:spPr bwMode="auto">
              <a:xfrm>
                <a:off x="1308" y="1318"/>
                <a:ext cx="531"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338" name="AutoShape 40"/>
              <p:cNvCxnSpPr>
                <a:cxnSpLocks noChangeShapeType="1"/>
                <a:stCxn id="310" idx="6"/>
                <a:endCxn id="316" idx="2"/>
              </p:cNvCxnSpPr>
              <p:nvPr/>
            </p:nvCxnSpPr>
            <p:spPr bwMode="auto">
              <a:xfrm>
                <a:off x="1308" y="1318"/>
                <a:ext cx="531"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339" name="AutoShape 41"/>
              <p:cNvCxnSpPr>
                <a:cxnSpLocks noChangeShapeType="1"/>
                <a:stCxn id="310" idx="6"/>
                <a:endCxn id="317" idx="2"/>
              </p:cNvCxnSpPr>
              <p:nvPr/>
            </p:nvCxnSpPr>
            <p:spPr bwMode="auto">
              <a:xfrm>
                <a:off x="1308" y="1318"/>
                <a:ext cx="531" cy="1297"/>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340" name="AutoShape 42"/>
              <p:cNvCxnSpPr>
                <a:cxnSpLocks noChangeShapeType="1"/>
                <a:stCxn id="311" idx="6"/>
                <a:endCxn id="315" idx="2"/>
              </p:cNvCxnSpPr>
              <p:nvPr/>
            </p:nvCxnSpPr>
            <p:spPr bwMode="auto">
              <a:xfrm flipV="1">
                <a:off x="1308" y="1318"/>
                <a:ext cx="531"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341" name="AutoShape 43"/>
              <p:cNvCxnSpPr>
                <a:cxnSpLocks noChangeShapeType="1"/>
                <a:stCxn id="311" idx="6"/>
                <a:endCxn id="316" idx="2"/>
              </p:cNvCxnSpPr>
              <p:nvPr/>
            </p:nvCxnSpPr>
            <p:spPr bwMode="auto">
              <a:xfrm>
                <a:off x="1308" y="1750"/>
                <a:ext cx="531"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342" name="AutoShape 44"/>
              <p:cNvCxnSpPr>
                <a:cxnSpLocks noChangeShapeType="1"/>
                <a:stCxn id="311" idx="6"/>
                <a:endCxn id="317" idx="2"/>
              </p:cNvCxnSpPr>
              <p:nvPr/>
            </p:nvCxnSpPr>
            <p:spPr bwMode="auto">
              <a:xfrm>
                <a:off x="1308" y="1750"/>
                <a:ext cx="531" cy="865"/>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343" name="AutoShape 45"/>
              <p:cNvCxnSpPr>
                <a:cxnSpLocks noChangeShapeType="1"/>
                <a:stCxn id="312" idx="6"/>
                <a:endCxn id="317" idx="2"/>
              </p:cNvCxnSpPr>
              <p:nvPr/>
            </p:nvCxnSpPr>
            <p:spPr bwMode="auto">
              <a:xfrm>
                <a:off x="1308" y="2615"/>
                <a:ext cx="531"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grpSp>
        <p:sp>
          <p:nvSpPr>
            <p:cNvPr id="336" name="Line 46"/>
            <p:cNvSpPr>
              <a:spLocks noChangeShapeType="1"/>
            </p:cNvSpPr>
            <p:nvPr/>
          </p:nvSpPr>
          <p:spPr bwMode="auto">
            <a:xfrm flipV="1">
              <a:off x="1282" y="1376"/>
              <a:ext cx="528" cy="1248"/>
            </a:xfrm>
            <a:prstGeom prst="line">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344" name="Group 47"/>
          <p:cNvGrpSpPr>
            <a:grpSpLocks/>
          </p:cNvGrpSpPr>
          <p:nvPr/>
        </p:nvGrpSpPr>
        <p:grpSpPr bwMode="auto">
          <a:xfrm>
            <a:off x="5976091" y="1133726"/>
            <a:ext cx="584200" cy="1452563"/>
            <a:chOff x="2160" y="1872"/>
            <a:chExt cx="528" cy="1296"/>
          </a:xfrm>
        </p:grpSpPr>
        <p:grpSp>
          <p:nvGrpSpPr>
            <p:cNvPr id="345" name="Group 48"/>
            <p:cNvGrpSpPr>
              <a:grpSpLocks/>
            </p:cNvGrpSpPr>
            <p:nvPr/>
          </p:nvGrpSpPr>
          <p:grpSpPr bwMode="auto">
            <a:xfrm>
              <a:off x="2160" y="1872"/>
              <a:ext cx="506" cy="1296"/>
              <a:chOff x="2160" y="1872"/>
              <a:chExt cx="506" cy="1296"/>
            </a:xfrm>
          </p:grpSpPr>
          <p:cxnSp>
            <p:nvCxnSpPr>
              <p:cNvPr id="347" name="AutoShape 49"/>
              <p:cNvCxnSpPr>
                <a:cxnSpLocks noChangeShapeType="1"/>
              </p:cNvCxnSpPr>
              <p:nvPr/>
            </p:nvCxnSpPr>
            <p:spPr bwMode="auto">
              <a:xfrm>
                <a:off x="2160" y="1872"/>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348" name="AutoShape 50"/>
              <p:cNvCxnSpPr>
                <a:cxnSpLocks noChangeShapeType="1"/>
              </p:cNvCxnSpPr>
              <p:nvPr/>
            </p:nvCxnSpPr>
            <p:spPr bwMode="auto">
              <a:xfrm>
                <a:off x="2160"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349" name="AutoShape 51"/>
              <p:cNvCxnSpPr>
                <a:cxnSpLocks noChangeShapeType="1"/>
              </p:cNvCxnSpPr>
              <p:nvPr/>
            </p:nvCxnSpPr>
            <p:spPr bwMode="auto">
              <a:xfrm>
                <a:off x="2160" y="1872"/>
                <a:ext cx="506" cy="1296"/>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350" name="AutoShape 52"/>
              <p:cNvCxnSpPr>
                <a:cxnSpLocks noChangeShapeType="1"/>
              </p:cNvCxnSpPr>
              <p:nvPr/>
            </p:nvCxnSpPr>
            <p:spPr bwMode="auto">
              <a:xfrm flipV="1">
                <a:off x="2160"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351" name="AutoShape 53"/>
              <p:cNvCxnSpPr>
                <a:cxnSpLocks noChangeShapeType="1"/>
              </p:cNvCxnSpPr>
              <p:nvPr/>
            </p:nvCxnSpPr>
            <p:spPr bwMode="auto">
              <a:xfrm>
                <a:off x="2160" y="2304"/>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352" name="AutoShape 54"/>
              <p:cNvCxnSpPr>
                <a:cxnSpLocks noChangeShapeType="1"/>
              </p:cNvCxnSpPr>
              <p:nvPr/>
            </p:nvCxnSpPr>
            <p:spPr bwMode="auto">
              <a:xfrm>
                <a:off x="2160" y="2304"/>
                <a:ext cx="506" cy="864"/>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353" name="AutoShape 55"/>
              <p:cNvCxnSpPr>
                <a:cxnSpLocks noChangeShapeType="1"/>
              </p:cNvCxnSpPr>
              <p:nvPr/>
            </p:nvCxnSpPr>
            <p:spPr bwMode="auto">
              <a:xfrm>
                <a:off x="2160" y="3168"/>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grpSp>
        <p:sp>
          <p:nvSpPr>
            <p:cNvPr id="346" name="Line 56"/>
            <p:cNvSpPr>
              <a:spLocks noChangeShapeType="1"/>
            </p:cNvSpPr>
            <p:nvPr/>
          </p:nvSpPr>
          <p:spPr bwMode="auto">
            <a:xfrm flipV="1">
              <a:off x="2160" y="1920"/>
              <a:ext cx="528" cy="1248"/>
            </a:xfrm>
            <a:prstGeom prst="line">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354" name="Group 57"/>
          <p:cNvGrpSpPr>
            <a:grpSpLocks/>
          </p:cNvGrpSpPr>
          <p:nvPr/>
        </p:nvGrpSpPr>
        <p:grpSpPr bwMode="auto">
          <a:xfrm>
            <a:off x="6931766" y="1133726"/>
            <a:ext cx="582612" cy="1452563"/>
            <a:chOff x="3024" y="1872"/>
            <a:chExt cx="528" cy="1296"/>
          </a:xfrm>
        </p:grpSpPr>
        <p:grpSp>
          <p:nvGrpSpPr>
            <p:cNvPr id="355" name="Group 58"/>
            <p:cNvGrpSpPr>
              <a:grpSpLocks/>
            </p:cNvGrpSpPr>
            <p:nvPr/>
          </p:nvGrpSpPr>
          <p:grpSpPr bwMode="auto">
            <a:xfrm>
              <a:off x="3024" y="1872"/>
              <a:ext cx="506" cy="1296"/>
              <a:chOff x="3024" y="1872"/>
              <a:chExt cx="506" cy="1296"/>
            </a:xfrm>
          </p:grpSpPr>
          <p:cxnSp>
            <p:nvCxnSpPr>
              <p:cNvPr id="357" name="AutoShape 59"/>
              <p:cNvCxnSpPr>
                <a:cxnSpLocks noChangeShapeType="1"/>
              </p:cNvCxnSpPr>
              <p:nvPr/>
            </p:nvCxnSpPr>
            <p:spPr bwMode="auto">
              <a:xfrm>
                <a:off x="3024" y="1872"/>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358" name="AutoShape 60"/>
              <p:cNvCxnSpPr>
                <a:cxnSpLocks noChangeShapeType="1"/>
              </p:cNvCxnSpPr>
              <p:nvPr/>
            </p:nvCxnSpPr>
            <p:spPr bwMode="auto">
              <a:xfrm>
                <a:off x="3024"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359" name="AutoShape 61"/>
              <p:cNvCxnSpPr>
                <a:cxnSpLocks noChangeShapeType="1"/>
              </p:cNvCxnSpPr>
              <p:nvPr/>
            </p:nvCxnSpPr>
            <p:spPr bwMode="auto">
              <a:xfrm>
                <a:off x="3024" y="1872"/>
                <a:ext cx="506" cy="1296"/>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360" name="AutoShape 62"/>
              <p:cNvCxnSpPr>
                <a:cxnSpLocks noChangeShapeType="1"/>
              </p:cNvCxnSpPr>
              <p:nvPr/>
            </p:nvCxnSpPr>
            <p:spPr bwMode="auto">
              <a:xfrm flipV="1">
                <a:off x="3024"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361" name="AutoShape 63"/>
              <p:cNvCxnSpPr>
                <a:cxnSpLocks noChangeShapeType="1"/>
              </p:cNvCxnSpPr>
              <p:nvPr/>
            </p:nvCxnSpPr>
            <p:spPr bwMode="auto">
              <a:xfrm>
                <a:off x="3024" y="2304"/>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362" name="AutoShape 64"/>
              <p:cNvCxnSpPr>
                <a:cxnSpLocks noChangeShapeType="1"/>
              </p:cNvCxnSpPr>
              <p:nvPr/>
            </p:nvCxnSpPr>
            <p:spPr bwMode="auto">
              <a:xfrm>
                <a:off x="3024" y="2304"/>
                <a:ext cx="506" cy="864"/>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363" name="AutoShape 65"/>
              <p:cNvCxnSpPr>
                <a:cxnSpLocks noChangeShapeType="1"/>
              </p:cNvCxnSpPr>
              <p:nvPr/>
            </p:nvCxnSpPr>
            <p:spPr bwMode="auto">
              <a:xfrm>
                <a:off x="3024" y="3168"/>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grpSp>
        <p:sp>
          <p:nvSpPr>
            <p:cNvPr id="356" name="Line 66"/>
            <p:cNvSpPr>
              <a:spLocks noChangeShapeType="1"/>
            </p:cNvSpPr>
            <p:nvPr/>
          </p:nvSpPr>
          <p:spPr bwMode="auto">
            <a:xfrm flipV="1">
              <a:off x="3024" y="1920"/>
              <a:ext cx="528" cy="1248"/>
            </a:xfrm>
            <a:prstGeom prst="line">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364" name="Group 67"/>
          <p:cNvGrpSpPr>
            <a:grpSpLocks/>
          </p:cNvGrpSpPr>
          <p:nvPr/>
        </p:nvGrpSpPr>
        <p:grpSpPr bwMode="auto">
          <a:xfrm>
            <a:off x="7939828" y="1133726"/>
            <a:ext cx="582613" cy="1452563"/>
            <a:chOff x="3936" y="1872"/>
            <a:chExt cx="528" cy="1296"/>
          </a:xfrm>
        </p:grpSpPr>
        <p:grpSp>
          <p:nvGrpSpPr>
            <p:cNvPr id="365" name="Group 68"/>
            <p:cNvGrpSpPr>
              <a:grpSpLocks/>
            </p:cNvGrpSpPr>
            <p:nvPr/>
          </p:nvGrpSpPr>
          <p:grpSpPr bwMode="auto">
            <a:xfrm>
              <a:off x="3938" y="1872"/>
              <a:ext cx="506" cy="1296"/>
              <a:chOff x="3938" y="1872"/>
              <a:chExt cx="506" cy="1296"/>
            </a:xfrm>
          </p:grpSpPr>
          <p:cxnSp>
            <p:nvCxnSpPr>
              <p:cNvPr id="367" name="AutoShape 69"/>
              <p:cNvCxnSpPr>
                <a:cxnSpLocks noChangeShapeType="1"/>
              </p:cNvCxnSpPr>
              <p:nvPr/>
            </p:nvCxnSpPr>
            <p:spPr bwMode="auto">
              <a:xfrm>
                <a:off x="3938" y="1872"/>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368" name="AutoShape 70"/>
              <p:cNvCxnSpPr>
                <a:cxnSpLocks noChangeShapeType="1"/>
              </p:cNvCxnSpPr>
              <p:nvPr/>
            </p:nvCxnSpPr>
            <p:spPr bwMode="auto">
              <a:xfrm>
                <a:off x="3938"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369" name="AutoShape 71"/>
              <p:cNvCxnSpPr>
                <a:cxnSpLocks noChangeShapeType="1"/>
              </p:cNvCxnSpPr>
              <p:nvPr/>
            </p:nvCxnSpPr>
            <p:spPr bwMode="auto">
              <a:xfrm>
                <a:off x="3938" y="1872"/>
                <a:ext cx="506" cy="1296"/>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370" name="AutoShape 72"/>
              <p:cNvCxnSpPr>
                <a:cxnSpLocks noChangeShapeType="1"/>
              </p:cNvCxnSpPr>
              <p:nvPr/>
            </p:nvCxnSpPr>
            <p:spPr bwMode="auto">
              <a:xfrm flipV="1">
                <a:off x="3938" y="1872"/>
                <a:ext cx="506" cy="432"/>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371" name="AutoShape 73"/>
              <p:cNvCxnSpPr>
                <a:cxnSpLocks noChangeShapeType="1"/>
              </p:cNvCxnSpPr>
              <p:nvPr/>
            </p:nvCxnSpPr>
            <p:spPr bwMode="auto">
              <a:xfrm>
                <a:off x="3938" y="2304"/>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372" name="AutoShape 74"/>
              <p:cNvCxnSpPr>
                <a:cxnSpLocks noChangeShapeType="1"/>
              </p:cNvCxnSpPr>
              <p:nvPr/>
            </p:nvCxnSpPr>
            <p:spPr bwMode="auto">
              <a:xfrm>
                <a:off x="3938" y="2304"/>
                <a:ext cx="506" cy="864"/>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373" name="AutoShape 75"/>
              <p:cNvCxnSpPr>
                <a:cxnSpLocks noChangeShapeType="1"/>
              </p:cNvCxnSpPr>
              <p:nvPr/>
            </p:nvCxnSpPr>
            <p:spPr bwMode="auto">
              <a:xfrm>
                <a:off x="3938" y="3168"/>
                <a:ext cx="506" cy="0"/>
              </a:xfrm>
              <a:prstGeom prst="straightConnector1">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cxnSp>
        </p:grpSp>
        <p:sp>
          <p:nvSpPr>
            <p:cNvPr id="366" name="Line 76"/>
            <p:cNvSpPr>
              <a:spLocks noChangeShapeType="1"/>
            </p:cNvSpPr>
            <p:nvPr/>
          </p:nvSpPr>
          <p:spPr bwMode="auto">
            <a:xfrm flipV="1">
              <a:off x="3936" y="1920"/>
              <a:ext cx="528" cy="1248"/>
            </a:xfrm>
            <a:prstGeom prst="line">
              <a:avLst/>
            </a:prstGeom>
            <a:noFill/>
            <a:ln w="12700">
              <a:solidFill>
                <a:srgbClr val="009999"/>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endParaRPr>
            </a:p>
          </p:txBody>
        </p:sp>
      </p:grpSp>
      <p:cxnSp>
        <p:nvCxnSpPr>
          <p:cNvPr id="374" name="AutoShape 77"/>
          <p:cNvCxnSpPr>
            <a:cxnSpLocks noChangeShapeType="1"/>
            <a:stCxn id="333" idx="6"/>
            <a:endCxn id="315" idx="2"/>
          </p:cNvCxnSpPr>
          <p:nvPr/>
        </p:nvCxnSpPr>
        <p:spPr bwMode="auto">
          <a:xfrm flipV="1">
            <a:off x="5033116" y="1105151"/>
            <a:ext cx="558800" cy="484188"/>
          </a:xfrm>
          <a:prstGeom prst="straightConnector1">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375" name="AutoShape 78"/>
          <p:cNvCxnSpPr>
            <a:cxnSpLocks noChangeShapeType="1"/>
          </p:cNvCxnSpPr>
          <p:nvPr/>
        </p:nvCxnSpPr>
        <p:spPr bwMode="auto">
          <a:xfrm>
            <a:off x="5976091" y="1105151"/>
            <a:ext cx="560387" cy="1454150"/>
          </a:xfrm>
          <a:prstGeom prst="straightConnector1">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cxnSp>
      <p:sp>
        <p:nvSpPr>
          <p:cNvPr id="376" name="Oval 79"/>
          <p:cNvSpPr>
            <a:spLocks noChangeArrowheads="1"/>
          </p:cNvSpPr>
          <p:nvPr/>
        </p:nvSpPr>
        <p:spPr bwMode="auto">
          <a:xfrm>
            <a:off x="5604616" y="917826"/>
            <a:ext cx="369887" cy="374650"/>
          </a:xfrm>
          <a:prstGeom prst="ellipse">
            <a:avLst/>
          </a:prstGeom>
          <a:solidFill>
            <a:srgbClr val="FFCC99"/>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a:solidFill>
                  <a:srgbClr val="FF0000"/>
                </a:solidFill>
                <a:cs typeface="Arial" panose="020B0604020202020204" pitchFamily="34" charset="0"/>
              </a:rPr>
              <a:t>1</a:t>
            </a:r>
          </a:p>
        </p:txBody>
      </p:sp>
      <p:sp>
        <p:nvSpPr>
          <p:cNvPr id="377" name="Oval 80"/>
          <p:cNvSpPr>
            <a:spLocks noChangeArrowheads="1"/>
          </p:cNvSpPr>
          <p:nvPr/>
        </p:nvSpPr>
        <p:spPr bwMode="auto">
          <a:xfrm>
            <a:off x="6560291" y="2371976"/>
            <a:ext cx="369887" cy="374650"/>
          </a:xfrm>
          <a:prstGeom prst="ellipse">
            <a:avLst/>
          </a:prstGeom>
          <a:solidFill>
            <a:srgbClr val="FFCC99"/>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a:solidFill>
                  <a:srgbClr val="FF0000"/>
                </a:solidFill>
                <a:cs typeface="Arial" panose="020B0604020202020204" pitchFamily="34" charset="0"/>
              </a:rPr>
              <a:t>K</a:t>
            </a:r>
          </a:p>
        </p:txBody>
      </p:sp>
      <p:cxnSp>
        <p:nvCxnSpPr>
          <p:cNvPr id="378" name="AutoShape 81"/>
          <p:cNvCxnSpPr>
            <a:cxnSpLocks noChangeShapeType="1"/>
          </p:cNvCxnSpPr>
          <p:nvPr/>
        </p:nvCxnSpPr>
        <p:spPr bwMode="auto">
          <a:xfrm flipV="1">
            <a:off x="6931766" y="1833814"/>
            <a:ext cx="582612" cy="752475"/>
          </a:xfrm>
          <a:prstGeom prst="straightConnector1">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379" name="AutoShape 82"/>
          <p:cNvCxnSpPr>
            <a:cxnSpLocks noChangeShapeType="1"/>
            <a:endCxn id="330" idx="2"/>
          </p:cNvCxnSpPr>
          <p:nvPr/>
        </p:nvCxnSpPr>
        <p:spPr bwMode="auto">
          <a:xfrm flipV="1">
            <a:off x="7935066" y="1589339"/>
            <a:ext cx="571500" cy="539750"/>
          </a:xfrm>
          <a:prstGeom prst="straightConnector1">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cxnSp>
      <p:sp>
        <p:nvSpPr>
          <p:cNvPr id="380" name="Oval 83"/>
          <p:cNvSpPr>
            <a:spLocks noChangeArrowheads="1"/>
          </p:cNvSpPr>
          <p:nvPr/>
        </p:nvSpPr>
        <p:spPr bwMode="auto">
          <a:xfrm>
            <a:off x="8522441" y="1402014"/>
            <a:ext cx="369887" cy="374650"/>
          </a:xfrm>
          <a:prstGeom prst="ellipse">
            <a:avLst/>
          </a:prstGeom>
          <a:solidFill>
            <a:srgbClr val="FFCC99"/>
          </a:solidFill>
          <a:ln w="38100">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000" b="1">
                <a:solidFill>
                  <a:srgbClr val="FF0000"/>
                </a:solidFill>
                <a:cs typeface="Arial" panose="020B0604020202020204" pitchFamily="34" charset="0"/>
              </a:rPr>
              <a:t>2</a:t>
            </a:r>
          </a:p>
        </p:txBody>
      </p:sp>
    </p:spTree>
    <p:extLst>
      <p:ext uri="{BB962C8B-B14F-4D97-AF65-F5344CB8AC3E}">
        <p14:creationId xmlns:p14="http://schemas.microsoft.com/office/powerpoint/2010/main" val="17917658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Example: the dishonest casino</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87828" y="856989"/>
                <a:ext cx="8556171" cy="5444238"/>
              </a:xfrm>
            </p:spPr>
            <p:txBody>
              <a:bodyPr>
                <a:noAutofit/>
              </a:bodyPr>
              <a:lstStyle/>
              <a:p>
                <a:r>
                  <a:rPr lang="en-US" dirty="0" smtClean="0"/>
                  <a:t>Let the sequence of rolls be:</a:t>
                </a:r>
              </a:p>
              <a:p>
                <a:pPr algn="ctr"/>
                <a14:m>
                  <m:oMath xmlns:m="http://schemas.openxmlformats.org/officeDocument/2006/math">
                    <m:r>
                      <a:rPr lang="en-US" i="1" dirty="0" smtClean="0">
                        <a:latin typeface="Cambria Math" panose="02040503050406030204" pitchFamily="18" charset="0"/>
                      </a:rPr>
                      <m:t>𝑥</m:t>
                    </m:r>
                    <m:r>
                      <a:rPr lang="en-US" i="1" dirty="0">
                        <a:latin typeface="Cambria Math" panose="02040503050406030204" pitchFamily="18" charset="0"/>
                      </a:rPr>
                      <m:t>=1, 2, 1, 5, 6, 2, 1, 5, 2, 4</m:t>
                    </m:r>
                  </m:oMath>
                </a14:m>
                <a:endParaRPr lang="en-US" dirty="0"/>
              </a:p>
              <a:p>
                <a:r>
                  <a:rPr lang="en-US" dirty="0" smtClean="0"/>
                  <a:t>Then</a:t>
                </a:r>
                <a:r>
                  <a:rPr lang="en-US" dirty="0"/>
                  <a:t>, what is the likelihood of</a:t>
                </a:r>
              </a:p>
              <a:p>
                <a14:m>
                  <m:oMath xmlns:m="http://schemas.openxmlformats.org/officeDocument/2006/math">
                    <m:r>
                      <a:rPr lang="en-US" b="0" i="1" dirty="0" smtClean="0">
                        <a:solidFill>
                          <a:srgbClr val="FF0000"/>
                        </a:solidFill>
                        <a:latin typeface="Cambria Math" panose="02040503050406030204" pitchFamily="18" charset="0"/>
                      </a:rPr>
                      <m:t>𝜋</m:t>
                    </m:r>
                    <m:r>
                      <a:rPr lang="en-US" i="1" dirty="0">
                        <a:latin typeface="Cambria Math" panose="02040503050406030204" pitchFamily="18" charset="0"/>
                      </a:rPr>
                      <m:t>=</m:t>
                    </m:r>
                    <m:r>
                      <a:rPr lang="en-US" i="1" dirty="0">
                        <a:latin typeface="Cambria Math" panose="02040503050406030204" pitchFamily="18" charset="0"/>
                      </a:rPr>
                      <m:t>𝐹𝑎𝑖𝑟</m:t>
                    </m:r>
                    <m:r>
                      <a:rPr lang="en-US" i="1" dirty="0">
                        <a:latin typeface="Cambria Math" panose="02040503050406030204" pitchFamily="18" charset="0"/>
                      </a:rPr>
                      <m:t>, </m:t>
                    </m:r>
                    <m:r>
                      <a:rPr lang="en-US" i="1" dirty="0">
                        <a:latin typeface="Cambria Math" panose="02040503050406030204" pitchFamily="18" charset="0"/>
                      </a:rPr>
                      <m:t>𝐹𝑎𝑖𝑟</m:t>
                    </m:r>
                    <m:r>
                      <a:rPr lang="en-US" i="1" dirty="0">
                        <a:latin typeface="Cambria Math" panose="02040503050406030204" pitchFamily="18" charset="0"/>
                      </a:rPr>
                      <m:t>, </m:t>
                    </m:r>
                    <m:r>
                      <a:rPr lang="en-US" i="1" dirty="0">
                        <a:latin typeface="Cambria Math" panose="02040503050406030204" pitchFamily="18" charset="0"/>
                      </a:rPr>
                      <m:t>𝐹𝑎𝑖𝑟</m:t>
                    </m:r>
                    <m:r>
                      <a:rPr lang="en-US" i="1" dirty="0">
                        <a:latin typeface="Cambria Math" panose="02040503050406030204" pitchFamily="18" charset="0"/>
                      </a:rPr>
                      <m:t>, </m:t>
                    </m:r>
                    <m:r>
                      <a:rPr lang="en-US" i="1" dirty="0">
                        <a:latin typeface="Cambria Math" panose="02040503050406030204" pitchFamily="18" charset="0"/>
                      </a:rPr>
                      <m:t>𝐹𝑎𝑖𝑟</m:t>
                    </m:r>
                    <m:r>
                      <a:rPr lang="en-US" i="1" dirty="0">
                        <a:latin typeface="Cambria Math" panose="02040503050406030204" pitchFamily="18" charset="0"/>
                      </a:rPr>
                      <m:t>, </m:t>
                    </m:r>
                    <m:r>
                      <a:rPr lang="en-US" i="1" dirty="0">
                        <a:latin typeface="Cambria Math" panose="02040503050406030204" pitchFamily="18" charset="0"/>
                      </a:rPr>
                      <m:t>𝐹𝑎𝑖𝑟</m:t>
                    </m:r>
                    <m:r>
                      <a:rPr lang="en-US" i="1" dirty="0">
                        <a:latin typeface="Cambria Math" panose="02040503050406030204" pitchFamily="18" charset="0"/>
                      </a:rPr>
                      <m:t>, </m:t>
                    </m:r>
                    <m:r>
                      <a:rPr lang="en-US" i="1" dirty="0">
                        <a:latin typeface="Cambria Math" panose="02040503050406030204" pitchFamily="18" charset="0"/>
                      </a:rPr>
                      <m:t>𝐹𝑎𝑖𝑟</m:t>
                    </m:r>
                    <m:r>
                      <a:rPr lang="en-US" i="1" dirty="0">
                        <a:latin typeface="Cambria Math" panose="02040503050406030204" pitchFamily="18" charset="0"/>
                      </a:rPr>
                      <m:t>, </m:t>
                    </m:r>
                    <m:r>
                      <a:rPr lang="en-US" i="1" dirty="0">
                        <a:latin typeface="Cambria Math" panose="02040503050406030204" pitchFamily="18" charset="0"/>
                      </a:rPr>
                      <m:t>𝐹𝑎𝑖𝑟</m:t>
                    </m:r>
                    <m:r>
                      <a:rPr lang="en-US" i="1" dirty="0">
                        <a:latin typeface="Cambria Math" panose="02040503050406030204" pitchFamily="18" charset="0"/>
                      </a:rPr>
                      <m:t>, </m:t>
                    </m:r>
                    <m:r>
                      <a:rPr lang="en-US" i="1" dirty="0">
                        <a:latin typeface="Cambria Math" panose="02040503050406030204" pitchFamily="18" charset="0"/>
                      </a:rPr>
                      <m:t>𝐹𝑎𝑖𝑟</m:t>
                    </m:r>
                    <m:r>
                      <a:rPr lang="en-US" i="1" dirty="0">
                        <a:latin typeface="Cambria Math" panose="02040503050406030204" pitchFamily="18" charset="0"/>
                      </a:rPr>
                      <m:t>, </m:t>
                    </m:r>
                    <m:r>
                      <a:rPr lang="en-US" i="1" dirty="0">
                        <a:latin typeface="Cambria Math" panose="02040503050406030204" pitchFamily="18" charset="0"/>
                      </a:rPr>
                      <m:t>𝐹𝑎𝑖𝑟</m:t>
                    </m:r>
                    <m:r>
                      <a:rPr lang="en-US" i="1" dirty="0">
                        <a:latin typeface="Cambria Math" panose="02040503050406030204" pitchFamily="18" charset="0"/>
                      </a:rPr>
                      <m:t>, </m:t>
                    </m:r>
                    <m:r>
                      <a:rPr lang="en-US" i="1" dirty="0">
                        <a:latin typeface="Cambria Math" panose="02040503050406030204" pitchFamily="18" charset="0"/>
                      </a:rPr>
                      <m:t>𝐹𝑎𝑖𝑟</m:t>
                    </m:r>
                  </m:oMath>
                </a14:m>
                <a:r>
                  <a:rPr lang="en-US" dirty="0"/>
                  <a:t>?</a:t>
                </a:r>
              </a:p>
              <a:p>
                <a:r>
                  <a:rPr lang="en-US" dirty="0" smtClean="0"/>
                  <a:t>(</a:t>
                </a:r>
                <a:r>
                  <a:rPr lang="en-US" dirty="0"/>
                  <a:t>say initial </a:t>
                </a:r>
                <a:r>
                  <a:rPr lang="en-US" dirty="0" err="1"/>
                  <a:t>probs</a:t>
                </a:r>
                <a:r>
                  <a:rPr lang="en-US" dirty="0"/>
                  <a: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𝑎</m:t>
                        </m:r>
                      </m:e>
                      <m:sub>
                        <m:r>
                          <a:rPr lang="en-US" i="1" dirty="0" smtClean="0">
                            <a:latin typeface="Cambria Math" panose="02040503050406030204" pitchFamily="18" charset="0"/>
                          </a:rPr>
                          <m:t>0</m:t>
                        </m:r>
                        <m:r>
                          <a:rPr lang="en-US" i="1" dirty="0" smtClean="0">
                            <a:latin typeface="Cambria Math" panose="02040503050406030204" pitchFamily="18" charset="0"/>
                          </a:rPr>
                          <m:t>𝐹𝑎𝑖𝑟</m:t>
                        </m:r>
                      </m:sub>
                    </m:sSub>
                    <m:r>
                      <a:rPr lang="en-US" i="1" dirty="0" smtClean="0">
                        <a:latin typeface="Cambria Math" panose="02040503050406030204" pitchFamily="18" charset="0"/>
                      </a:rPr>
                      <m:t>=½,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𝑎</m:t>
                        </m:r>
                      </m:e>
                      <m:sub>
                        <m:r>
                          <a:rPr lang="en-US" b="0" i="1" dirty="0" smtClean="0">
                            <a:latin typeface="Cambria Math" panose="02040503050406030204" pitchFamily="18" charset="0"/>
                          </a:rPr>
                          <m:t>0</m:t>
                        </m:r>
                        <m:r>
                          <a:rPr lang="en-US" i="1" dirty="0" err="1">
                            <a:latin typeface="Cambria Math" panose="02040503050406030204" pitchFamily="18" charset="0"/>
                          </a:rPr>
                          <m:t>𝐿𝑜𝑎𝑑𝑒𝑑</m:t>
                        </m:r>
                      </m:sub>
                    </m:sSub>
                    <m:r>
                      <a:rPr lang="en-US" i="1" dirty="0">
                        <a:latin typeface="Cambria Math" panose="02040503050406030204" pitchFamily="18" charset="0"/>
                      </a:rPr>
                      <m:t>=½</m:t>
                    </m:r>
                  </m:oMath>
                </a14:m>
                <a:r>
                  <a:rPr lang="en-US" dirty="0"/>
                  <a:t>)</a:t>
                </a:r>
                <a:endParaRPr lang="en-US" dirty="0" smtClean="0"/>
              </a:p>
              <a:p>
                <a:endParaRPr lang="en-US" dirty="0"/>
              </a:p>
              <a:p>
                <a:endParaRPr lang="en-US" dirty="0" smtClean="0"/>
              </a:p>
              <a:p>
                <a:endParaRPr lang="en-US" dirty="0" smtClean="0"/>
              </a:p>
              <a:p>
                <a:endParaRPr lang="en-US" dirty="0"/>
              </a:p>
              <a:p>
                <a:endParaRPr lang="en-US" dirty="0" smtClean="0"/>
              </a:p>
              <a:p>
                <a:r>
                  <a:rPr lang="en-US" dirty="0"/>
                  <a:t>So, the likelihood the die is fair in this </a:t>
                </a:r>
                <a:r>
                  <a:rPr lang="en-US" dirty="0" smtClean="0"/>
                  <a:t>run is </a:t>
                </a:r>
                <a:r>
                  <a:rPr lang="en-US" dirty="0"/>
                  <a:t>just </a:t>
                </a:r>
                <a14:m>
                  <m:oMath xmlns:m="http://schemas.openxmlformats.org/officeDocument/2006/math">
                    <m:r>
                      <a:rPr lang="en-US" i="1" dirty="0">
                        <a:latin typeface="Cambria Math" panose="02040503050406030204" pitchFamily="18" charset="0"/>
                      </a:rPr>
                      <m:t>0.521×</m:t>
                    </m:r>
                    <m:sSup>
                      <m:sSupPr>
                        <m:ctrlPr>
                          <a:rPr lang="en-US" i="1" dirty="0">
                            <a:latin typeface="Cambria Math" panose="02040503050406030204" pitchFamily="18" charset="0"/>
                          </a:rPr>
                        </m:ctrlPr>
                      </m:sSupPr>
                      <m:e>
                        <m:r>
                          <a:rPr lang="en-US" i="1" dirty="0">
                            <a:latin typeface="Cambria Math" panose="02040503050406030204" pitchFamily="18" charset="0"/>
                          </a:rPr>
                          <m:t>10</m:t>
                        </m:r>
                      </m:e>
                      <m:sup>
                        <m:r>
                          <a:rPr lang="en-US" i="1" dirty="0">
                            <a:latin typeface="Cambria Math" panose="02040503050406030204" pitchFamily="18" charset="0"/>
                          </a:rPr>
                          <m:t>−9</m:t>
                        </m:r>
                      </m:sup>
                    </m:sSup>
                  </m:oMath>
                </a14:m>
                <a:endParaRPr lang="en-US" dirty="0" smtClean="0"/>
              </a:p>
              <a:p>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87828" y="856989"/>
                <a:ext cx="8556171" cy="5444238"/>
              </a:xfrm>
              <a:blipFill>
                <a:blip r:embed="rId2"/>
                <a:stretch>
                  <a:fillRect l="-2137" t="-1568" b="-3471"/>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41</a:t>
            </a:fld>
            <a:endParaRPr lang="en-US" altLang="zh-TW"/>
          </a:p>
        </p:txBody>
      </p:sp>
      <mc:AlternateContent xmlns:mc="http://schemas.openxmlformats.org/markup-compatibility/2006" xmlns:a14="http://schemas.microsoft.com/office/drawing/2010/main">
        <mc:Choice Requires="a14">
          <p:sp>
            <p:nvSpPr>
              <p:cNvPr id="9" name="矩形 8"/>
              <p:cNvSpPr/>
              <p:nvPr/>
            </p:nvSpPr>
            <p:spPr>
              <a:xfrm>
                <a:off x="399141" y="3550080"/>
                <a:ext cx="8614229" cy="205594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400" i="1" dirty="0" smtClean="0">
                              <a:solidFill>
                                <a:srgbClr val="000000">
                                  <a:lumMod val="75000"/>
                                  <a:lumOff val="25000"/>
                                </a:srgbClr>
                              </a:solidFill>
                              <a:latin typeface="Cambria Math" panose="02040503050406030204" pitchFamily="18" charset="0"/>
                            </a:rPr>
                          </m:ctrlPr>
                        </m:fPr>
                        <m:num>
                          <m:r>
                            <a:rPr lang="en-US" sz="2400" i="1" dirty="0">
                              <a:solidFill>
                                <a:srgbClr val="000000">
                                  <a:lumMod val="75000"/>
                                  <a:lumOff val="25000"/>
                                </a:srgbClr>
                              </a:solidFill>
                              <a:latin typeface="Cambria Math" panose="02040503050406030204" pitchFamily="18" charset="0"/>
                            </a:rPr>
                            <m:t>1</m:t>
                          </m:r>
                        </m:num>
                        <m:den>
                          <m:r>
                            <a:rPr lang="en-US" sz="2400" i="1" dirty="0">
                              <a:solidFill>
                                <a:srgbClr val="000000">
                                  <a:lumMod val="75000"/>
                                  <a:lumOff val="25000"/>
                                </a:srgbClr>
                              </a:solidFill>
                              <a:latin typeface="Cambria Math" panose="02040503050406030204" pitchFamily="18" charset="0"/>
                            </a:rPr>
                            <m:t>2</m:t>
                          </m:r>
                        </m:den>
                      </m:f>
                      <m:r>
                        <a:rPr lang="en-US" sz="2400" i="1" dirty="0">
                          <a:solidFill>
                            <a:srgbClr val="000000">
                              <a:lumMod val="75000"/>
                              <a:lumOff val="25000"/>
                            </a:srgbClr>
                          </a:solidFill>
                          <a:latin typeface="Cambria Math" panose="02040503050406030204" pitchFamily="18" charset="0"/>
                        </a:rPr>
                        <m:t>×</m:t>
                      </m:r>
                      <m:r>
                        <a:rPr lang="en-US" sz="2400" i="1" dirty="0">
                          <a:solidFill>
                            <a:srgbClr val="000000">
                              <a:lumMod val="75000"/>
                              <a:lumOff val="25000"/>
                            </a:srgbClr>
                          </a:solidFill>
                          <a:latin typeface="Cambria Math" panose="02040503050406030204" pitchFamily="18" charset="0"/>
                        </a:rPr>
                        <m:t>𝑃</m:t>
                      </m:r>
                      <m:d>
                        <m:dPr>
                          <m:ctrlPr>
                            <a:rPr lang="en-US" sz="2400" i="1" dirty="0">
                              <a:solidFill>
                                <a:srgbClr val="000000">
                                  <a:lumMod val="75000"/>
                                  <a:lumOff val="25000"/>
                                </a:srgbClr>
                              </a:solidFill>
                              <a:latin typeface="Cambria Math" panose="02040503050406030204" pitchFamily="18" charset="0"/>
                            </a:rPr>
                          </m:ctrlPr>
                        </m:dPr>
                        <m:e>
                          <m:r>
                            <a:rPr lang="en-US" sz="2400" i="1" dirty="0">
                              <a:solidFill>
                                <a:srgbClr val="000000">
                                  <a:lumMod val="75000"/>
                                  <a:lumOff val="25000"/>
                                </a:srgbClr>
                              </a:solidFill>
                              <a:latin typeface="Cambria Math" panose="02040503050406030204" pitchFamily="18" charset="0"/>
                            </a:rPr>
                            <m:t>1</m:t>
                          </m:r>
                        </m:e>
                        <m:e>
                          <m:r>
                            <a:rPr lang="en-US" sz="2400" i="1" dirty="0">
                              <a:solidFill>
                                <a:srgbClr val="000000">
                                  <a:lumMod val="75000"/>
                                  <a:lumOff val="25000"/>
                                </a:srgbClr>
                              </a:solidFill>
                              <a:latin typeface="Cambria Math" panose="02040503050406030204" pitchFamily="18" charset="0"/>
                            </a:rPr>
                            <m:t>𝐹𝑎𝑖𝑟</m:t>
                          </m:r>
                        </m:e>
                      </m:d>
                      <m:r>
                        <a:rPr lang="en-US" sz="2400" i="1" dirty="0">
                          <a:solidFill>
                            <a:srgbClr val="000000">
                              <a:lumMod val="75000"/>
                              <a:lumOff val="25000"/>
                            </a:srgbClr>
                          </a:solidFill>
                          <a:latin typeface="Cambria Math" panose="02040503050406030204" pitchFamily="18" charset="0"/>
                        </a:rPr>
                        <m:t>𝑃</m:t>
                      </m:r>
                      <m:d>
                        <m:dPr>
                          <m:ctrlPr>
                            <a:rPr lang="en-US" sz="2400" i="1" dirty="0">
                              <a:solidFill>
                                <a:srgbClr val="000000">
                                  <a:lumMod val="75000"/>
                                  <a:lumOff val="25000"/>
                                </a:srgbClr>
                              </a:solidFill>
                              <a:latin typeface="Cambria Math" panose="02040503050406030204" pitchFamily="18" charset="0"/>
                            </a:rPr>
                          </m:ctrlPr>
                        </m:dPr>
                        <m:e>
                          <m:r>
                            <a:rPr lang="en-US" sz="2400" i="1" dirty="0">
                              <a:solidFill>
                                <a:srgbClr val="000000">
                                  <a:lumMod val="75000"/>
                                  <a:lumOff val="25000"/>
                                </a:srgbClr>
                              </a:solidFill>
                              <a:latin typeface="Cambria Math" panose="02040503050406030204" pitchFamily="18" charset="0"/>
                            </a:rPr>
                            <m:t>𝐹𝑎𝑖𝑟</m:t>
                          </m:r>
                        </m:e>
                        <m:e>
                          <m:r>
                            <a:rPr lang="en-US" sz="2400" i="1" dirty="0">
                              <a:solidFill>
                                <a:srgbClr val="000000">
                                  <a:lumMod val="75000"/>
                                  <a:lumOff val="25000"/>
                                </a:srgbClr>
                              </a:solidFill>
                              <a:latin typeface="Cambria Math" panose="02040503050406030204" pitchFamily="18" charset="0"/>
                            </a:rPr>
                            <m:t>𝐹𝑎𝑖𝑟</m:t>
                          </m:r>
                        </m:e>
                      </m:d>
                      <m:r>
                        <a:rPr lang="en-US" sz="2400" i="1" dirty="0">
                          <a:solidFill>
                            <a:srgbClr val="000000">
                              <a:lumMod val="75000"/>
                              <a:lumOff val="25000"/>
                            </a:srgbClr>
                          </a:solidFill>
                          <a:latin typeface="Cambria Math" panose="02040503050406030204" pitchFamily="18" charset="0"/>
                        </a:rPr>
                        <m:t>𝑃</m:t>
                      </m:r>
                      <m:d>
                        <m:dPr>
                          <m:ctrlPr>
                            <a:rPr lang="en-US" sz="2400" i="1" dirty="0">
                              <a:solidFill>
                                <a:srgbClr val="000000">
                                  <a:lumMod val="75000"/>
                                  <a:lumOff val="25000"/>
                                </a:srgbClr>
                              </a:solidFill>
                              <a:latin typeface="Cambria Math" panose="02040503050406030204" pitchFamily="18" charset="0"/>
                            </a:rPr>
                          </m:ctrlPr>
                        </m:dPr>
                        <m:e>
                          <m:r>
                            <a:rPr lang="en-US" sz="2400" i="1" dirty="0">
                              <a:solidFill>
                                <a:srgbClr val="000000">
                                  <a:lumMod val="75000"/>
                                  <a:lumOff val="25000"/>
                                </a:srgbClr>
                              </a:solidFill>
                              <a:latin typeface="Cambria Math" panose="02040503050406030204" pitchFamily="18" charset="0"/>
                            </a:rPr>
                            <m:t>2</m:t>
                          </m:r>
                        </m:e>
                        <m:e>
                          <m:r>
                            <a:rPr lang="en-US" sz="2400" i="1" dirty="0">
                              <a:solidFill>
                                <a:srgbClr val="000000">
                                  <a:lumMod val="75000"/>
                                  <a:lumOff val="25000"/>
                                </a:srgbClr>
                              </a:solidFill>
                              <a:latin typeface="Cambria Math" panose="02040503050406030204" pitchFamily="18" charset="0"/>
                            </a:rPr>
                            <m:t>𝐹𝑎𝑖𝑟</m:t>
                          </m:r>
                        </m:e>
                      </m:d>
                      <m:r>
                        <a:rPr lang="en-US" sz="2400" i="1" dirty="0">
                          <a:solidFill>
                            <a:srgbClr val="000000">
                              <a:lumMod val="75000"/>
                              <a:lumOff val="25000"/>
                            </a:srgbClr>
                          </a:solidFill>
                          <a:latin typeface="Cambria Math" panose="02040503050406030204" pitchFamily="18" charset="0"/>
                        </a:rPr>
                        <m:t>𝑃</m:t>
                      </m:r>
                      <m:d>
                        <m:dPr>
                          <m:ctrlPr>
                            <a:rPr lang="en-US" sz="2400" i="1" dirty="0">
                              <a:solidFill>
                                <a:srgbClr val="000000">
                                  <a:lumMod val="75000"/>
                                  <a:lumOff val="25000"/>
                                </a:srgbClr>
                              </a:solidFill>
                              <a:latin typeface="Cambria Math" panose="02040503050406030204" pitchFamily="18" charset="0"/>
                            </a:rPr>
                          </m:ctrlPr>
                        </m:dPr>
                        <m:e>
                          <m:r>
                            <a:rPr lang="en-US" sz="2400" i="1" dirty="0">
                              <a:solidFill>
                                <a:srgbClr val="000000">
                                  <a:lumMod val="75000"/>
                                  <a:lumOff val="25000"/>
                                </a:srgbClr>
                              </a:solidFill>
                              <a:latin typeface="Cambria Math" panose="02040503050406030204" pitchFamily="18" charset="0"/>
                            </a:rPr>
                            <m:t>𝐹𝑎𝑖𝑟</m:t>
                          </m:r>
                        </m:e>
                        <m:e>
                          <m:r>
                            <a:rPr lang="en-US" sz="2400" i="1" dirty="0">
                              <a:solidFill>
                                <a:srgbClr val="000000">
                                  <a:lumMod val="75000"/>
                                  <a:lumOff val="25000"/>
                                </a:srgbClr>
                              </a:solidFill>
                              <a:latin typeface="Cambria Math" panose="02040503050406030204" pitchFamily="18" charset="0"/>
                            </a:rPr>
                            <m:t>𝐹𝑎𝑖𝑟</m:t>
                          </m:r>
                        </m:e>
                      </m:d>
                      <m:r>
                        <a:rPr lang="en-US" sz="2400" i="1" dirty="0">
                          <a:solidFill>
                            <a:srgbClr val="000000">
                              <a:lumMod val="75000"/>
                              <a:lumOff val="25000"/>
                            </a:srgbClr>
                          </a:solidFill>
                          <a:latin typeface="Cambria Math" panose="02040503050406030204" pitchFamily="18" charset="0"/>
                        </a:rPr>
                        <m:t>…</m:t>
                      </m:r>
                      <m:r>
                        <a:rPr lang="en-US" sz="2400" i="1" dirty="0">
                          <a:solidFill>
                            <a:srgbClr val="000000">
                              <a:lumMod val="75000"/>
                              <a:lumOff val="25000"/>
                            </a:srgbClr>
                          </a:solidFill>
                          <a:latin typeface="Cambria Math" panose="02040503050406030204" pitchFamily="18" charset="0"/>
                        </a:rPr>
                        <m:t>𝑃</m:t>
                      </m:r>
                      <m:d>
                        <m:dPr>
                          <m:ctrlPr>
                            <a:rPr lang="en-US" sz="2400" i="1" dirty="0">
                              <a:solidFill>
                                <a:srgbClr val="000000">
                                  <a:lumMod val="75000"/>
                                  <a:lumOff val="25000"/>
                                </a:srgbClr>
                              </a:solidFill>
                              <a:latin typeface="Cambria Math" panose="02040503050406030204" pitchFamily="18" charset="0"/>
                            </a:rPr>
                          </m:ctrlPr>
                        </m:dPr>
                        <m:e>
                          <m:r>
                            <a:rPr lang="en-US" sz="2400" i="1" dirty="0">
                              <a:solidFill>
                                <a:srgbClr val="000000">
                                  <a:lumMod val="75000"/>
                                  <a:lumOff val="25000"/>
                                </a:srgbClr>
                              </a:solidFill>
                              <a:latin typeface="Cambria Math" panose="02040503050406030204" pitchFamily="18" charset="0"/>
                            </a:rPr>
                            <m:t>4</m:t>
                          </m:r>
                        </m:e>
                        <m:e>
                          <m:r>
                            <a:rPr lang="en-US" sz="2400" i="1" dirty="0">
                              <a:solidFill>
                                <a:srgbClr val="000000">
                                  <a:lumMod val="75000"/>
                                  <a:lumOff val="25000"/>
                                </a:srgbClr>
                              </a:solidFill>
                              <a:latin typeface="Cambria Math" panose="02040503050406030204" pitchFamily="18" charset="0"/>
                            </a:rPr>
                            <m:t>𝐹𝑎𝑖𝑟</m:t>
                          </m:r>
                        </m:e>
                      </m:d>
                      <m:r>
                        <a:rPr lang="en-US" sz="2400" b="0" i="1" dirty="0" smtClean="0">
                          <a:solidFill>
                            <a:srgbClr val="000000">
                              <a:lumMod val="75000"/>
                              <a:lumOff val="25000"/>
                            </a:srgbClr>
                          </a:solidFill>
                          <a:latin typeface="Cambria Math" panose="02040503050406030204" pitchFamily="18" charset="0"/>
                        </a:rPr>
                        <m:t>=</m:t>
                      </m:r>
                      <m:f>
                        <m:fPr>
                          <m:ctrlPr>
                            <a:rPr lang="en-US" sz="2400" b="0" i="1" dirty="0" smtClean="0">
                              <a:solidFill>
                                <a:srgbClr val="000000">
                                  <a:lumMod val="75000"/>
                                  <a:lumOff val="25000"/>
                                </a:srgbClr>
                              </a:solidFill>
                              <a:latin typeface="Cambria Math" panose="02040503050406030204" pitchFamily="18" charset="0"/>
                            </a:rPr>
                          </m:ctrlPr>
                        </m:fPr>
                        <m:num>
                          <m:r>
                            <a:rPr lang="en-US" sz="2400" b="0" i="1" dirty="0" smtClean="0">
                              <a:solidFill>
                                <a:srgbClr val="000000">
                                  <a:lumMod val="75000"/>
                                  <a:lumOff val="25000"/>
                                </a:srgbClr>
                              </a:solidFill>
                              <a:latin typeface="Cambria Math" panose="02040503050406030204" pitchFamily="18" charset="0"/>
                            </a:rPr>
                            <m:t>1</m:t>
                          </m:r>
                        </m:num>
                        <m:den>
                          <m:r>
                            <a:rPr lang="en-US" sz="2400" b="0" i="1" dirty="0" smtClean="0">
                              <a:solidFill>
                                <a:srgbClr val="000000">
                                  <a:lumMod val="75000"/>
                                  <a:lumOff val="25000"/>
                                </a:srgbClr>
                              </a:solidFill>
                              <a:latin typeface="Cambria Math" panose="02040503050406030204" pitchFamily="18" charset="0"/>
                            </a:rPr>
                            <m:t>2</m:t>
                          </m:r>
                        </m:den>
                      </m:f>
                      <m:r>
                        <a:rPr lang="en-US" sz="2400" b="0" i="1" dirty="0" smtClean="0">
                          <a:solidFill>
                            <a:srgbClr val="000000">
                              <a:lumMod val="75000"/>
                              <a:lumOff val="25000"/>
                            </a:srgbClr>
                          </a:solidFill>
                          <a:latin typeface="Cambria Math" panose="02040503050406030204" pitchFamily="18" charset="0"/>
                        </a:rPr>
                        <m:t>×</m:t>
                      </m:r>
                      <m:sSup>
                        <m:sSupPr>
                          <m:ctrlPr>
                            <a:rPr lang="en-US" sz="2400" b="0" i="1" dirty="0" smtClean="0">
                              <a:solidFill>
                                <a:srgbClr val="000000">
                                  <a:lumMod val="75000"/>
                                  <a:lumOff val="25000"/>
                                </a:srgbClr>
                              </a:solidFill>
                              <a:latin typeface="Cambria Math" panose="02040503050406030204" pitchFamily="18" charset="0"/>
                            </a:rPr>
                          </m:ctrlPr>
                        </m:sSupPr>
                        <m:e>
                          <m:d>
                            <m:dPr>
                              <m:ctrlPr>
                                <a:rPr lang="en-US" sz="2400" b="0" i="1" dirty="0" smtClean="0">
                                  <a:solidFill>
                                    <a:srgbClr val="000000">
                                      <a:lumMod val="75000"/>
                                      <a:lumOff val="25000"/>
                                    </a:srgbClr>
                                  </a:solidFill>
                                  <a:latin typeface="Cambria Math" panose="02040503050406030204" pitchFamily="18" charset="0"/>
                                </a:rPr>
                              </m:ctrlPr>
                            </m:dPr>
                            <m:e>
                              <m:f>
                                <m:fPr>
                                  <m:ctrlPr>
                                    <a:rPr lang="en-US" sz="2400" b="0" i="1" dirty="0" smtClean="0">
                                      <a:solidFill>
                                        <a:srgbClr val="000000">
                                          <a:lumMod val="75000"/>
                                          <a:lumOff val="25000"/>
                                        </a:srgbClr>
                                      </a:solidFill>
                                      <a:latin typeface="Cambria Math" panose="02040503050406030204" pitchFamily="18" charset="0"/>
                                    </a:rPr>
                                  </m:ctrlPr>
                                </m:fPr>
                                <m:num>
                                  <m:r>
                                    <a:rPr lang="en-US" sz="2400" b="0" i="1" dirty="0" smtClean="0">
                                      <a:solidFill>
                                        <a:srgbClr val="000000">
                                          <a:lumMod val="75000"/>
                                          <a:lumOff val="25000"/>
                                        </a:srgbClr>
                                      </a:solidFill>
                                      <a:latin typeface="Cambria Math" panose="02040503050406030204" pitchFamily="18" charset="0"/>
                                    </a:rPr>
                                    <m:t>1</m:t>
                                  </m:r>
                                </m:num>
                                <m:den>
                                  <m:r>
                                    <a:rPr lang="en-US" sz="2400" b="0" i="1" dirty="0" smtClean="0">
                                      <a:solidFill>
                                        <a:srgbClr val="000000">
                                          <a:lumMod val="75000"/>
                                          <a:lumOff val="25000"/>
                                        </a:srgbClr>
                                      </a:solidFill>
                                      <a:latin typeface="Cambria Math" panose="02040503050406030204" pitchFamily="18" charset="0"/>
                                    </a:rPr>
                                    <m:t>6</m:t>
                                  </m:r>
                                </m:den>
                              </m:f>
                            </m:e>
                          </m:d>
                        </m:e>
                        <m:sup>
                          <m:r>
                            <a:rPr lang="en-US" sz="2400" b="0" i="1" dirty="0" smtClean="0">
                              <a:solidFill>
                                <a:srgbClr val="000000">
                                  <a:lumMod val="75000"/>
                                  <a:lumOff val="25000"/>
                                </a:srgbClr>
                              </a:solidFill>
                              <a:latin typeface="Cambria Math" panose="02040503050406030204" pitchFamily="18" charset="0"/>
                            </a:rPr>
                            <m:t>10</m:t>
                          </m:r>
                        </m:sup>
                      </m:sSup>
                      <m:r>
                        <a:rPr lang="en-US" sz="2400" b="0" i="1" dirty="0" smtClean="0">
                          <a:solidFill>
                            <a:srgbClr val="000000">
                              <a:lumMod val="75000"/>
                              <a:lumOff val="25000"/>
                            </a:srgbClr>
                          </a:solidFill>
                          <a:latin typeface="Cambria Math" panose="02040503050406030204" pitchFamily="18" charset="0"/>
                        </a:rPr>
                        <m:t>×</m:t>
                      </m:r>
                      <m:sSup>
                        <m:sSupPr>
                          <m:ctrlPr>
                            <a:rPr lang="en-US" sz="2400" b="0" i="1" dirty="0" smtClean="0">
                              <a:solidFill>
                                <a:srgbClr val="000000">
                                  <a:lumMod val="75000"/>
                                  <a:lumOff val="25000"/>
                                </a:srgbClr>
                              </a:solidFill>
                              <a:latin typeface="Cambria Math" panose="02040503050406030204" pitchFamily="18" charset="0"/>
                            </a:rPr>
                          </m:ctrlPr>
                        </m:sSupPr>
                        <m:e>
                          <m:d>
                            <m:dPr>
                              <m:ctrlPr>
                                <a:rPr lang="en-US" sz="2400" b="0" i="1" dirty="0" smtClean="0">
                                  <a:solidFill>
                                    <a:srgbClr val="000000">
                                      <a:lumMod val="75000"/>
                                      <a:lumOff val="25000"/>
                                    </a:srgbClr>
                                  </a:solidFill>
                                  <a:latin typeface="Cambria Math" panose="02040503050406030204" pitchFamily="18" charset="0"/>
                                </a:rPr>
                              </m:ctrlPr>
                            </m:dPr>
                            <m:e>
                              <m:r>
                                <a:rPr lang="en-US" sz="2400" b="0" i="1" dirty="0" smtClean="0">
                                  <a:solidFill>
                                    <a:srgbClr val="000000">
                                      <a:lumMod val="75000"/>
                                      <a:lumOff val="25000"/>
                                    </a:srgbClr>
                                  </a:solidFill>
                                  <a:latin typeface="Cambria Math" panose="02040503050406030204" pitchFamily="18" charset="0"/>
                                </a:rPr>
                                <m:t>0.95</m:t>
                              </m:r>
                            </m:e>
                          </m:d>
                        </m:e>
                        <m:sup>
                          <m:r>
                            <a:rPr lang="en-US" sz="2400" b="0" i="1" dirty="0" smtClean="0">
                              <a:solidFill>
                                <a:srgbClr val="000000">
                                  <a:lumMod val="75000"/>
                                  <a:lumOff val="25000"/>
                                </a:srgbClr>
                              </a:solidFill>
                              <a:latin typeface="Cambria Math" panose="02040503050406030204" pitchFamily="18" charset="0"/>
                            </a:rPr>
                            <m:t>9</m:t>
                          </m:r>
                        </m:sup>
                      </m:sSup>
                      <m:r>
                        <a:rPr lang="en-US" sz="2400" i="1" dirty="0">
                          <a:solidFill>
                            <a:srgbClr val="000000">
                              <a:lumMod val="75000"/>
                              <a:lumOff val="25000"/>
                            </a:srgbClr>
                          </a:solidFill>
                          <a:latin typeface="Cambria Math" panose="02040503050406030204" pitchFamily="18" charset="0"/>
                        </a:rPr>
                        <m:t>=.00000000521158647211</m:t>
                      </m:r>
                      <m:r>
                        <a:rPr lang="en-US" sz="2400" b="0" i="1" dirty="0" smtClean="0">
                          <a:solidFill>
                            <a:srgbClr val="000000">
                              <a:lumMod val="75000"/>
                              <a:lumOff val="25000"/>
                            </a:srgbClr>
                          </a:solidFill>
                          <a:latin typeface="Cambria Math" panose="02040503050406030204" pitchFamily="18" charset="0"/>
                        </a:rPr>
                        <m:t>≈0.5∗</m:t>
                      </m:r>
                      <m:sSup>
                        <m:sSupPr>
                          <m:ctrlPr>
                            <a:rPr lang="en-US" sz="2400" b="0" i="1" dirty="0" smtClean="0">
                              <a:solidFill>
                                <a:srgbClr val="000000">
                                  <a:lumMod val="75000"/>
                                  <a:lumOff val="25000"/>
                                </a:srgbClr>
                              </a:solidFill>
                              <a:latin typeface="Cambria Math" panose="02040503050406030204" pitchFamily="18" charset="0"/>
                            </a:rPr>
                          </m:ctrlPr>
                        </m:sSupPr>
                        <m:e>
                          <m:r>
                            <a:rPr lang="en-US" sz="2400" b="0" i="1" dirty="0" smtClean="0">
                              <a:solidFill>
                                <a:srgbClr val="000000">
                                  <a:lumMod val="75000"/>
                                  <a:lumOff val="25000"/>
                                </a:srgbClr>
                              </a:solidFill>
                              <a:latin typeface="Cambria Math" panose="02040503050406030204" pitchFamily="18" charset="0"/>
                            </a:rPr>
                            <m:t>10</m:t>
                          </m:r>
                        </m:e>
                        <m:sup>
                          <m:r>
                            <a:rPr lang="en-US" sz="2400" b="0" i="1" dirty="0" smtClean="0">
                              <a:solidFill>
                                <a:srgbClr val="000000">
                                  <a:lumMod val="75000"/>
                                  <a:lumOff val="25000"/>
                                </a:srgbClr>
                              </a:solidFill>
                              <a:latin typeface="Cambria Math" panose="02040503050406030204" pitchFamily="18" charset="0"/>
                            </a:rPr>
                            <m:t>−9</m:t>
                          </m:r>
                        </m:sup>
                      </m:sSup>
                    </m:oMath>
                  </m:oMathPara>
                </a14:m>
                <a:endParaRPr lang="en-US" sz="2400" dirty="0"/>
              </a:p>
            </p:txBody>
          </p:sp>
        </mc:Choice>
        <mc:Fallback xmlns="">
          <p:sp>
            <p:nvSpPr>
              <p:cNvPr id="9" name="矩形 8"/>
              <p:cNvSpPr>
                <a:spLocks noRot="1" noChangeAspect="1" noMove="1" noResize="1" noEditPoints="1" noAdjustHandles="1" noChangeArrowheads="1" noChangeShapeType="1" noTextEdit="1"/>
              </p:cNvSpPr>
              <p:nvPr/>
            </p:nvSpPr>
            <p:spPr>
              <a:xfrm>
                <a:off x="399141" y="3550080"/>
                <a:ext cx="8614229" cy="205594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158026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Example: the dishonest casino</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smtClean="0"/>
                  <a:t>What </a:t>
                </a:r>
                <a:r>
                  <a:rPr lang="en-US" dirty="0"/>
                  <a:t>is the likelihood of</a:t>
                </a:r>
              </a:p>
              <a:p>
                <a14:m>
                  <m:oMath xmlns:m="http://schemas.openxmlformats.org/officeDocument/2006/math">
                    <m:r>
                      <a:rPr lang="en-US" b="0" i="1" dirty="0" smtClean="0">
                        <a:solidFill>
                          <a:srgbClr val="FF0000"/>
                        </a:solidFill>
                        <a:latin typeface="Cambria Math" panose="02040503050406030204" pitchFamily="18" charset="0"/>
                      </a:rPr>
                      <m:t>𝜋</m:t>
                    </m:r>
                    <m:r>
                      <a:rPr lang="en-US" i="1" dirty="0" smtClean="0">
                        <a:latin typeface="Cambria Math" panose="02040503050406030204" pitchFamily="18" charset="0"/>
                      </a:rPr>
                      <m:t>=</m:t>
                    </m:r>
                    <m:r>
                      <a:rPr lang="en-US" i="1" dirty="0" smtClean="0">
                        <a:latin typeface="Cambria Math" panose="02040503050406030204" pitchFamily="18" charset="0"/>
                      </a:rPr>
                      <m:t>𝐿𝑜𝑎𝑑𝑒𝑑</m:t>
                    </m:r>
                    <m:r>
                      <a:rPr lang="en-US" i="1" dirty="0">
                        <a:latin typeface="Cambria Math" panose="02040503050406030204" pitchFamily="18" charset="0"/>
                      </a:rPr>
                      <m:t>, </m:t>
                    </m:r>
                    <m:r>
                      <a:rPr lang="en-US" i="1" dirty="0">
                        <a:latin typeface="Cambria Math" panose="02040503050406030204" pitchFamily="18" charset="0"/>
                      </a:rPr>
                      <m:t>𝐿𝑜𝑎𝑑𝑒𝑑</m:t>
                    </m:r>
                    <m:r>
                      <a:rPr lang="en-US" i="1" dirty="0">
                        <a:latin typeface="Cambria Math" panose="02040503050406030204" pitchFamily="18" charset="0"/>
                      </a:rPr>
                      <m:t>, </m:t>
                    </m:r>
                    <m:r>
                      <a:rPr lang="en-US" i="1" dirty="0">
                        <a:latin typeface="Cambria Math" panose="02040503050406030204" pitchFamily="18" charset="0"/>
                      </a:rPr>
                      <m:t>𝐿𝑜𝑎𝑑𝑒𝑑</m:t>
                    </m:r>
                    <m:r>
                      <a:rPr lang="en-US" i="1" dirty="0">
                        <a:latin typeface="Cambria Math" panose="02040503050406030204" pitchFamily="18" charset="0"/>
                      </a:rPr>
                      <m:t>, </m:t>
                    </m:r>
                    <m:r>
                      <a:rPr lang="en-US" i="1" dirty="0">
                        <a:latin typeface="Cambria Math" panose="02040503050406030204" pitchFamily="18" charset="0"/>
                      </a:rPr>
                      <m:t>𝐿𝑜𝑎𝑑𝑒𝑑</m:t>
                    </m:r>
                    <m:r>
                      <a:rPr lang="en-US" i="1" dirty="0">
                        <a:latin typeface="Cambria Math" panose="02040503050406030204" pitchFamily="18" charset="0"/>
                      </a:rPr>
                      <m:t>, </m:t>
                    </m:r>
                    <m:r>
                      <a:rPr lang="en-US" i="1" dirty="0">
                        <a:latin typeface="Cambria Math" panose="02040503050406030204" pitchFamily="18" charset="0"/>
                      </a:rPr>
                      <m:t>𝐿𝑜𝑎𝑑𝑒𝑑</m:t>
                    </m:r>
                    <m:r>
                      <a:rPr lang="en-US" i="1" dirty="0">
                        <a:latin typeface="Cambria Math" panose="02040503050406030204" pitchFamily="18" charset="0"/>
                      </a:rPr>
                      <m:t>, </m:t>
                    </m:r>
                    <m:r>
                      <a:rPr lang="en-US" i="1" dirty="0">
                        <a:latin typeface="Cambria Math" panose="02040503050406030204" pitchFamily="18" charset="0"/>
                      </a:rPr>
                      <m:t>𝐿𝑜𝑎𝑑𝑒𝑑</m:t>
                    </m:r>
                    <m:r>
                      <a:rPr lang="en-US" i="1" dirty="0">
                        <a:latin typeface="Cambria Math" panose="02040503050406030204" pitchFamily="18" charset="0"/>
                      </a:rPr>
                      <m:t>, </m:t>
                    </m:r>
                  </m:oMath>
                </a14:m>
                <a:endParaRPr lang="en-US" i="1" dirty="0" smtClean="0">
                  <a:latin typeface="Cambria Math" panose="02040503050406030204" pitchFamily="18" charset="0"/>
                </a:endParaRPr>
              </a:p>
              <a:p>
                <a14:m>
                  <m:oMath xmlns:m="http://schemas.openxmlformats.org/officeDocument/2006/math">
                    <m:r>
                      <a:rPr lang="en-US" i="1" dirty="0">
                        <a:latin typeface="Cambria Math" panose="02040503050406030204" pitchFamily="18" charset="0"/>
                      </a:rPr>
                      <m:t>𝐿𝑜𝑎𝑑𝑒𝑑</m:t>
                    </m:r>
                    <m:r>
                      <a:rPr lang="en-US" i="1" dirty="0">
                        <a:latin typeface="Cambria Math" panose="02040503050406030204" pitchFamily="18" charset="0"/>
                      </a:rPr>
                      <m:t>, </m:t>
                    </m:r>
                    <m:r>
                      <a:rPr lang="en-US" i="1" dirty="0">
                        <a:latin typeface="Cambria Math" panose="02040503050406030204" pitchFamily="18" charset="0"/>
                      </a:rPr>
                      <m:t>𝐿𝑜𝑎𝑑𝑒𝑑</m:t>
                    </m:r>
                    <m:r>
                      <a:rPr lang="en-US" i="1" dirty="0">
                        <a:latin typeface="Cambria Math" panose="02040503050406030204" pitchFamily="18" charset="0"/>
                      </a:rPr>
                      <m:t>, </m:t>
                    </m:r>
                    <m:r>
                      <a:rPr lang="en-US" i="1" dirty="0">
                        <a:latin typeface="Cambria Math" panose="02040503050406030204" pitchFamily="18" charset="0"/>
                      </a:rPr>
                      <m:t>𝐿𝑜𝑎𝑑𝑒𝑑</m:t>
                    </m:r>
                    <m:r>
                      <a:rPr lang="en-US" i="1" dirty="0">
                        <a:latin typeface="Cambria Math" panose="02040503050406030204" pitchFamily="18" charset="0"/>
                      </a:rPr>
                      <m:t>, </m:t>
                    </m:r>
                    <m:r>
                      <a:rPr lang="en-US" i="1" dirty="0">
                        <a:latin typeface="Cambria Math" panose="02040503050406030204" pitchFamily="18" charset="0"/>
                      </a:rPr>
                      <m:t>𝐿𝑜𝑎𝑑𝑒𝑑</m:t>
                    </m:r>
                  </m:oMath>
                </a14:m>
                <a:r>
                  <a:rPr lang="en-US" dirty="0"/>
                  <a:t>?</a:t>
                </a:r>
              </a:p>
              <a:p>
                <a:endParaRPr lang="en-US" dirty="0" smtClean="0"/>
              </a:p>
              <a:p>
                <a:endParaRPr lang="en-US" dirty="0"/>
              </a:p>
              <a:p>
                <a:endParaRPr lang="en-US" dirty="0" smtClean="0"/>
              </a:p>
              <a:p>
                <a:endParaRPr lang="en-US" dirty="0"/>
              </a:p>
              <a:p>
                <a:endParaRPr lang="en-US" dirty="0" smtClean="0"/>
              </a:p>
              <a:p>
                <a:r>
                  <a:rPr lang="en-US" dirty="0"/>
                  <a:t>Therefore, it’s somewhat more likely that all the rolls are done with the fair die, than that they are all done with the loaded die</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2280" t="-1568" r="-1444"/>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42</a:t>
            </a:fld>
            <a:endParaRPr lang="en-US" altLang="zh-TW"/>
          </a:p>
        </p:txBody>
      </p:sp>
      <mc:AlternateContent xmlns:mc="http://schemas.openxmlformats.org/markup-compatibility/2006" xmlns:a14="http://schemas.microsoft.com/office/drawing/2010/main">
        <mc:Choice Requires="a14">
          <p:sp>
            <p:nvSpPr>
              <p:cNvPr id="7" name="矩形 6"/>
              <p:cNvSpPr/>
              <p:nvPr/>
            </p:nvSpPr>
            <p:spPr>
              <a:xfrm>
                <a:off x="269227" y="2551134"/>
                <a:ext cx="8140136" cy="2055947"/>
              </a:xfrm>
              <a:prstGeom prst="rect">
                <a:avLst/>
              </a:prstGeom>
            </p:spPr>
            <p:txBody>
              <a:bodyPr wrap="square">
                <a:spAutoFit/>
              </a:bodyPr>
              <a:lstStyle/>
              <a:p>
                <a:pPr>
                  <a:spcBef>
                    <a:spcPct val="20000"/>
                  </a:spcBef>
                  <a:buClr>
                    <a:srgbClr val="006699"/>
                  </a:buClr>
                </a:pPr>
                <a14:m>
                  <m:oMathPara xmlns:m="http://schemas.openxmlformats.org/officeDocument/2006/math">
                    <m:oMathParaPr>
                      <m:jc m:val="centerGroup"/>
                    </m:oMathParaPr>
                    <m:oMath xmlns:m="http://schemas.openxmlformats.org/officeDocument/2006/math">
                      <m:f>
                        <m:fPr>
                          <m:ctrlPr>
                            <a:rPr lang="en-US" altLang="en-US" sz="2400" b="0" i="1" dirty="0" smtClean="0">
                              <a:latin typeface="Cambria Math" panose="02040503050406030204" pitchFamily="18" charset="0"/>
                              <a:sym typeface="Symbol" panose="05050102010706020507" pitchFamily="18" charset="2"/>
                            </a:rPr>
                          </m:ctrlPr>
                        </m:fPr>
                        <m:num>
                          <m:r>
                            <a:rPr lang="en-US" altLang="en-US" sz="2400" i="1" dirty="0" smtClean="0">
                              <a:latin typeface="Cambria Math" panose="02040503050406030204" pitchFamily="18" charset="0"/>
                              <a:sym typeface="Symbol" panose="05050102010706020507" pitchFamily="18" charset="2"/>
                            </a:rPr>
                            <m:t>1</m:t>
                          </m:r>
                        </m:num>
                        <m:den>
                          <m:r>
                            <a:rPr lang="en-US" altLang="en-US" sz="2400" b="0" i="1" dirty="0" smtClean="0">
                              <a:latin typeface="Cambria Math" panose="02040503050406030204" pitchFamily="18" charset="0"/>
                              <a:sym typeface="Symbol" panose="05050102010706020507" pitchFamily="18" charset="2"/>
                            </a:rPr>
                            <m:t>2</m:t>
                          </m:r>
                        </m:den>
                      </m:f>
                      <m:r>
                        <a:rPr lang="en-US" altLang="en-US" sz="2400" b="0" i="1" dirty="0" smtClean="0">
                          <a:latin typeface="Cambria Math" panose="02040503050406030204" pitchFamily="18" charset="0"/>
                          <a:sym typeface="Symbol" panose="05050102010706020507" pitchFamily="18" charset="2"/>
                        </a:rPr>
                        <m:t>×</m:t>
                      </m:r>
                      <m:r>
                        <a:rPr lang="en-US" altLang="en-US" sz="2400" i="1" dirty="0" smtClean="0">
                          <a:latin typeface="Cambria Math" panose="02040503050406030204" pitchFamily="18" charset="0"/>
                          <a:sym typeface="Symbol" panose="05050102010706020507" pitchFamily="18" charset="2"/>
                        </a:rPr>
                        <m:t>𝑃</m:t>
                      </m:r>
                      <m:d>
                        <m:dPr>
                          <m:ctrlPr>
                            <a:rPr lang="en-US" altLang="en-US" sz="2400" i="1" dirty="0" smtClean="0">
                              <a:latin typeface="Cambria Math" panose="02040503050406030204" pitchFamily="18" charset="0"/>
                              <a:sym typeface="Symbol" panose="05050102010706020507" pitchFamily="18" charset="2"/>
                            </a:rPr>
                          </m:ctrlPr>
                        </m:dPr>
                        <m:e>
                          <m:r>
                            <a:rPr lang="en-US" altLang="en-US" sz="2400" i="1" dirty="0" smtClean="0">
                              <a:latin typeface="Cambria Math" panose="02040503050406030204" pitchFamily="18" charset="0"/>
                              <a:sym typeface="Symbol" panose="05050102010706020507" pitchFamily="18" charset="2"/>
                            </a:rPr>
                            <m:t>1</m:t>
                          </m:r>
                        </m:e>
                        <m:e>
                          <m:r>
                            <a:rPr lang="en-US" altLang="en-US" sz="2400" i="1" dirty="0" smtClean="0">
                              <a:latin typeface="Cambria Math" panose="02040503050406030204" pitchFamily="18" charset="0"/>
                              <a:sym typeface="Symbol" panose="05050102010706020507" pitchFamily="18" charset="2"/>
                            </a:rPr>
                            <m:t>𝐿𝑜𝑎𝑑𝑒𝑑</m:t>
                          </m:r>
                        </m:e>
                      </m:d>
                      <m:r>
                        <a:rPr lang="en-US" altLang="en-US" sz="2400" i="1" dirty="0" smtClean="0">
                          <a:latin typeface="Cambria Math" panose="02040503050406030204" pitchFamily="18" charset="0"/>
                          <a:sym typeface="Symbol" panose="05050102010706020507" pitchFamily="18" charset="2"/>
                        </a:rPr>
                        <m:t>𝑃</m:t>
                      </m:r>
                      <m:d>
                        <m:dPr>
                          <m:ctrlPr>
                            <a:rPr lang="en-US" altLang="en-US" sz="2400" i="1" dirty="0" smtClean="0">
                              <a:latin typeface="Cambria Math" panose="02040503050406030204" pitchFamily="18" charset="0"/>
                              <a:sym typeface="Symbol" panose="05050102010706020507" pitchFamily="18" charset="2"/>
                            </a:rPr>
                          </m:ctrlPr>
                        </m:dPr>
                        <m:e>
                          <m:r>
                            <a:rPr lang="en-US" altLang="en-US" sz="2400" i="1" dirty="0" smtClean="0">
                              <a:latin typeface="Cambria Math" panose="02040503050406030204" pitchFamily="18" charset="0"/>
                              <a:sym typeface="Symbol" panose="05050102010706020507" pitchFamily="18" charset="2"/>
                            </a:rPr>
                            <m:t>𝐿𝑜𝑎𝑑𝑒𝑑</m:t>
                          </m:r>
                          <m:r>
                            <a:rPr lang="en-US" altLang="en-US" sz="2400" i="1" dirty="0" smtClean="0">
                              <a:latin typeface="Cambria Math" panose="02040503050406030204" pitchFamily="18" charset="0"/>
                              <a:sym typeface="Symbol" panose="05050102010706020507" pitchFamily="18" charset="2"/>
                            </a:rPr>
                            <m:t>, </m:t>
                          </m:r>
                          <m:r>
                            <a:rPr lang="en-US" altLang="en-US" sz="2400" i="1" dirty="0" smtClean="0">
                              <a:latin typeface="Cambria Math" panose="02040503050406030204" pitchFamily="18" charset="0"/>
                              <a:sym typeface="Symbol" panose="05050102010706020507" pitchFamily="18" charset="2"/>
                            </a:rPr>
                            <m:t>𝐿𝑜𝑎𝑑𝑒𝑑</m:t>
                          </m:r>
                        </m:e>
                      </m:d>
                      <m:r>
                        <a:rPr lang="en-US" altLang="en-US" sz="2400" i="1" dirty="0" smtClean="0">
                          <a:latin typeface="Cambria Math" panose="02040503050406030204" pitchFamily="18" charset="0"/>
                          <a:sym typeface="Symbol" panose="05050102010706020507" pitchFamily="18" charset="2"/>
                        </a:rPr>
                        <m:t>…</m:t>
                      </m:r>
                      <m:r>
                        <a:rPr lang="en-US" altLang="en-US" sz="2400" i="1" dirty="0" smtClean="0">
                          <a:latin typeface="Cambria Math" panose="02040503050406030204" pitchFamily="18" charset="0"/>
                          <a:sym typeface="Symbol" panose="05050102010706020507" pitchFamily="18" charset="2"/>
                        </a:rPr>
                        <m:t>𝑃</m:t>
                      </m:r>
                      <m:d>
                        <m:dPr>
                          <m:ctrlPr>
                            <a:rPr lang="en-US" altLang="en-US" sz="2400" i="1" dirty="0" smtClean="0">
                              <a:latin typeface="Cambria Math" panose="02040503050406030204" pitchFamily="18" charset="0"/>
                              <a:sym typeface="Symbol" panose="05050102010706020507" pitchFamily="18" charset="2"/>
                            </a:rPr>
                          </m:ctrlPr>
                        </m:dPr>
                        <m:e>
                          <m:r>
                            <a:rPr lang="en-US" altLang="en-US" sz="2400" i="1" dirty="0" smtClean="0">
                              <a:latin typeface="Cambria Math" panose="02040503050406030204" pitchFamily="18" charset="0"/>
                              <a:sym typeface="Symbol" panose="05050102010706020507" pitchFamily="18" charset="2"/>
                            </a:rPr>
                            <m:t>4</m:t>
                          </m:r>
                        </m:e>
                        <m:e>
                          <m:r>
                            <a:rPr lang="en-US" altLang="en-US" sz="2400" i="1" dirty="0" smtClean="0">
                              <a:latin typeface="Cambria Math" panose="02040503050406030204" pitchFamily="18" charset="0"/>
                              <a:sym typeface="Symbol" panose="05050102010706020507" pitchFamily="18" charset="2"/>
                            </a:rPr>
                            <m:t>𝐿𝑜𝑎𝑑𝑒𝑑</m:t>
                          </m:r>
                        </m:e>
                      </m:d>
                    </m:oMath>
                  </m:oMathPara>
                </a14:m>
                <a:endParaRPr lang="en-US" altLang="en-US" sz="2400" i="1" dirty="0" smtClean="0">
                  <a:latin typeface="Cambria Math" panose="02040503050406030204" pitchFamily="18" charset="0"/>
                  <a:sym typeface="Symbol" panose="05050102010706020507" pitchFamily="18" charset="2"/>
                </a:endParaRPr>
              </a:p>
              <a:p>
                <a:pPr>
                  <a:spcBef>
                    <a:spcPct val="20000"/>
                  </a:spcBef>
                  <a:buClr>
                    <a:srgbClr val="006699"/>
                  </a:buClr>
                </a:pPr>
                <a14:m>
                  <m:oMathPara xmlns:m="http://schemas.openxmlformats.org/officeDocument/2006/math">
                    <m:oMathParaPr>
                      <m:jc m:val="centerGroup"/>
                    </m:oMathParaPr>
                    <m:oMath xmlns:m="http://schemas.openxmlformats.org/officeDocument/2006/math">
                      <m:r>
                        <a:rPr lang="en-US" altLang="en-US" sz="2400" i="1" dirty="0" smtClean="0">
                          <a:latin typeface="Cambria Math" panose="02040503050406030204" pitchFamily="18" charset="0"/>
                          <a:sym typeface="Symbol" panose="05050102010706020507" pitchFamily="18" charset="2"/>
                        </a:rPr>
                        <m:t>=</m:t>
                      </m:r>
                      <m:f>
                        <m:fPr>
                          <m:ctrlPr>
                            <a:rPr lang="en-US" altLang="en-US" sz="2400" b="0" i="1" dirty="0" smtClean="0">
                              <a:latin typeface="Cambria Math" panose="02040503050406030204" pitchFamily="18" charset="0"/>
                              <a:sym typeface="Symbol" panose="05050102010706020507" pitchFamily="18" charset="2"/>
                            </a:rPr>
                          </m:ctrlPr>
                        </m:fPr>
                        <m:num>
                          <m:r>
                            <a:rPr lang="en-US" altLang="en-US" sz="2400" b="0" i="1" dirty="0" smtClean="0">
                              <a:latin typeface="Cambria Math" panose="02040503050406030204" pitchFamily="18" charset="0"/>
                              <a:sym typeface="Symbol" panose="05050102010706020507" pitchFamily="18" charset="2"/>
                            </a:rPr>
                            <m:t>1</m:t>
                          </m:r>
                        </m:num>
                        <m:den>
                          <m:r>
                            <a:rPr lang="en-US" altLang="en-US" sz="2400" b="0" i="1" dirty="0" smtClean="0">
                              <a:latin typeface="Cambria Math" panose="02040503050406030204" pitchFamily="18" charset="0"/>
                              <a:sym typeface="Symbol" panose="05050102010706020507" pitchFamily="18" charset="2"/>
                            </a:rPr>
                            <m:t>2</m:t>
                          </m:r>
                        </m:den>
                      </m:f>
                      <m:r>
                        <a:rPr lang="en-US" altLang="en-US" sz="2400" b="0" i="1" dirty="0" smtClean="0">
                          <a:latin typeface="Cambria Math" panose="02040503050406030204" pitchFamily="18" charset="0"/>
                          <a:sym typeface="Symbol" panose="05050102010706020507" pitchFamily="18" charset="2"/>
                        </a:rPr>
                        <m:t>×</m:t>
                      </m:r>
                      <m:sSup>
                        <m:sSupPr>
                          <m:ctrlPr>
                            <a:rPr lang="en-US" altLang="en-US" sz="2400" b="0" i="1" dirty="0" smtClean="0">
                              <a:latin typeface="Cambria Math" panose="02040503050406030204" pitchFamily="18" charset="0"/>
                              <a:sym typeface="Symbol" panose="05050102010706020507" pitchFamily="18" charset="2"/>
                            </a:rPr>
                          </m:ctrlPr>
                        </m:sSupPr>
                        <m:e>
                          <m:d>
                            <m:dPr>
                              <m:ctrlPr>
                                <a:rPr lang="en-US" altLang="en-US" sz="2400" b="0" i="1" dirty="0" smtClean="0">
                                  <a:latin typeface="Cambria Math" panose="02040503050406030204" pitchFamily="18" charset="0"/>
                                  <a:sym typeface="Symbol" panose="05050102010706020507" pitchFamily="18" charset="2"/>
                                </a:rPr>
                              </m:ctrlPr>
                            </m:dPr>
                            <m:e>
                              <m:f>
                                <m:fPr>
                                  <m:ctrlPr>
                                    <a:rPr lang="en-US" altLang="en-US" sz="2400" b="0" i="1" dirty="0" smtClean="0">
                                      <a:latin typeface="Cambria Math" panose="02040503050406030204" pitchFamily="18" charset="0"/>
                                      <a:sym typeface="Symbol" panose="05050102010706020507" pitchFamily="18" charset="2"/>
                                    </a:rPr>
                                  </m:ctrlPr>
                                </m:fPr>
                                <m:num>
                                  <m:r>
                                    <a:rPr lang="en-US" altLang="en-US" sz="2400" b="0" i="1" dirty="0" smtClean="0">
                                      <a:latin typeface="Cambria Math" panose="02040503050406030204" pitchFamily="18" charset="0"/>
                                      <a:sym typeface="Symbol" panose="05050102010706020507" pitchFamily="18" charset="2"/>
                                    </a:rPr>
                                    <m:t>1</m:t>
                                  </m:r>
                                </m:num>
                                <m:den>
                                  <m:r>
                                    <a:rPr lang="en-US" altLang="en-US" sz="2400" b="0" i="1" dirty="0" smtClean="0">
                                      <a:latin typeface="Cambria Math" panose="02040503050406030204" pitchFamily="18" charset="0"/>
                                      <a:sym typeface="Symbol" panose="05050102010706020507" pitchFamily="18" charset="2"/>
                                    </a:rPr>
                                    <m:t>10</m:t>
                                  </m:r>
                                </m:den>
                              </m:f>
                            </m:e>
                          </m:d>
                        </m:e>
                        <m:sup>
                          <m:r>
                            <a:rPr lang="en-US" altLang="en-US" sz="2400" b="0" i="1" dirty="0" smtClean="0">
                              <a:latin typeface="Cambria Math" panose="02040503050406030204" pitchFamily="18" charset="0"/>
                              <a:sym typeface="Symbol" panose="05050102010706020507" pitchFamily="18" charset="2"/>
                            </a:rPr>
                            <m:t>9</m:t>
                          </m:r>
                        </m:sup>
                      </m:sSup>
                      <m:r>
                        <a:rPr lang="en-US" altLang="en-US" sz="2400" b="0" i="1" dirty="0" smtClean="0">
                          <a:latin typeface="Cambria Math" panose="02040503050406030204" pitchFamily="18" charset="0"/>
                          <a:sym typeface="Symbol" panose="05050102010706020507" pitchFamily="18" charset="2"/>
                        </a:rPr>
                        <m:t>×</m:t>
                      </m:r>
                      <m:d>
                        <m:dPr>
                          <m:ctrlPr>
                            <a:rPr lang="en-US" altLang="en-US" sz="2400" b="0" i="1" dirty="0" smtClean="0">
                              <a:latin typeface="Cambria Math" panose="02040503050406030204" pitchFamily="18" charset="0"/>
                              <a:sym typeface="Symbol" panose="05050102010706020507" pitchFamily="18" charset="2"/>
                            </a:rPr>
                          </m:ctrlPr>
                        </m:dPr>
                        <m:e>
                          <m:f>
                            <m:fPr>
                              <m:ctrlPr>
                                <a:rPr lang="en-US" altLang="en-US" sz="2400" b="0" i="1" dirty="0" smtClean="0">
                                  <a:latin typeface="Cambria Math" panose="02040503050406030204" pitchFamily="18" charset="0"/>
                                  <a:sym typeface="Symbol" panose="05050102010706020507" pitchFamily="18" charset="2"/>
                                </a:rPr>
                              </m:ctrlPr>
                            </m:fPr>
                            <m:num>
                              <m:r>
                                <a:rPr lang="en-US" altLang="en-US" sz="2400" b="0" i="1" dirty="0" smtClean="0">
                                  <a:latin typeface="Cambria Math" panose="02040503050406030204" pitchFamily="18" charset="0"/>
                                  <a:sym typeface="Symbol" panose="05050102010706020507" pitchFamily="18" charset="2"/>
                                </a:rPr>
                                <m:t>1</m:t>
                              </m:r>
                            </m:num>
                            <m:den>
                              <m:r>
                                <a:rPr lang="en-US" altLang="en-US" sz="2400" b="0" i="1" dirty="0" smtClean="0">
                                  <a:latin typeface="Cambria Math" panose="02040503050406030204" pitchFamily="18" charset="0"/>
                                  <a:sym typeface="Symbol" panose="05050102010706020507" pitchFamily="18" charset="2"/>
                                </a:rPr>
                                <m:t>2</m:t>
                              </m:r>
                            </m:den>
                          </m:f>
                        </m:e>
                      </m:d>
                      <m:r>
                        <a:rPr lang="en-US" altLang="en-US" sz="2400" b="0" i="1" dirty="0" smtClean="0">
                          <a:latin typeface="Cambria Math" panose="02040503050406030204" pitchFamily="18" charset="0"/>
                          <a:sym typeface="Symbol" panose="05050102010706020507" pitchFamily="18" charset="2"/>
                        </a:rPr>
                        <m:t>×</m:t>
                      </m:r>
                      <m:sSup>
                        <m:sSupPr>
                          <m:ctrlPr>
                            <a:rPr lang="en-US" altLang="en-US" sz="2400" b="0" i="1" dirty="0" smtClean="0">
                              <a:latin typeface="Cambria Math" panose="02040503050406030204" pitchFamily="18" charset="0"/>
                              <a:sym typeface="Symbol" panose="05050102010706020507" pitchFamily="18" charset="2"/>
                            </a:rPr>
                          </m:ctrlPr>
                        </m:sSupPr>
                        <m:e>
                          <m:d>
                            <m:dPr>
                              <m:ctrlPr>
                                <a:rPr lang="en-US" altLang="en-US" sz="2400" b="0" i="1" dirty="0" smtClean="0">
                                  <a:latin typeface="Cambria Math" panose="02040503050406030204" pitchFamily="18" charset="0"/>
                                  <a:sym typeface="Symbol" panose="05050102010706020507" pitchFamily="18" charset="2"/>
                                </a:rPr>
                              </m:ctrlPr>
                            </m:dPr>
                            <m:e>
                              <m:r>
                                <a:rPr lang="en-US" altLang="en-US" sz="2400" b="0" i="1" dirty="0" smtClean="0">
                                  <a:latin typeface="Cambria Math" panose="02040503050406030204" pitchFamily="18" charset="0"/>
                                  <a:sym typeface="Symbol" panose="05050102010706020507" pitchFamily="18" charset="2"/>
                                </a:rPr>
                                <m:t>0.95</m:t>
                              </m:r>
                            </m:e>
                          </m:d>
                        </m:e>
                        <m:sup>
                          <m:r>
                            <a:rPr lang="en-US" altLang="en-US" sz="2400" b="0" i="1" dirty="0" smtClean="0">
                              <a:latin typeface="Cambria Math" panose="02040503050406030204" pitchFamily="18" charset="0"/>
                              <a:sym typeface="Symbol" panose="05050102010706020507" pitchFamily="18" charset="2"/>
                            </a:rPr>
                            <m:t>9</m:t>
                          </m:r>
                        </m:sup>
                      </m:sSup>
                      <m:r>
                        <a:rPr lang="en-US" altLang="en-US" sz="2400" i="1" dirty="0">
                          <a:latin typeface="Cambria Math" panose="02040503050406030204" pitchFamily="18" charset="0"/>
                          <a:sym typeface="Symbol" panose="05050102010706020507" pitchFamily="18" charset="2"/>
                        </a:rPr>
                        <m:t>=.00000000015756235243</m:t>
                      </m:r>
                      <m:r>
                        <a:rPr lang="en-US" altLang="en-US" sz="2400" b="0" i="1" dirty="0" smtClean="0">
                          <a:latin typeface="Cambria Math" panose="02040503050406030204" pitchFamily="18" charset="0"/>
                          <a:sym typeface="Symbol" panose="05050102010706020507" pitchFamily="18" charset="2"/>
                        </a:rPr>
                        <m:t>≈.16×</m:t>
                      </m:r>
                      <m:sSup>
                        <m:sSupPr>
                          <m:ctrlPr>
                            <a:rPr lang="en-US" altLang="en-US" sz="2400" b="0" i="1" dirty="0" smtClean="0">
                              <a:latin typeface="Cambria Math" panose="02040503050406030204" pitchFamily="18" charset="0"/>
                              <a:sym typeface="Symbol" panose="05050102010706020507" pitchFamily="18" charset="2"/>
                            </a:rPr>
                          </m:ctrlPr>
                        </m:sSupPr>
                        <m:e>
                          <m:r>
                            <a:rPr lang="en-US" altLang="en-US" sz="2400" b="0" i="1" dirty="0" smtClean="0">
                              <a:latin typeface="Cambria Math" panose="02040503050406030204" pitchFamily="18" charset="0"/>
                              <a:sym typeface="Symbol" panose="05050102010706020507" pitchFamily="18" charset="2"/>
                            </a:rPr>
                            <m:t>10</m:t>
                          </m:r>
                        </m:e>
                        <m:sup>
                          <m:r>
                            <a:rPr lang="en-US" altLang="en-US" sz="2400" b="0" i="1" dirty="0" smtClean="0">
                              <a:latin typeface="Cambria Math" panose="02040503050406030204" pitchFamily="18" charset="0"/>
                              <a:sym typeface="Symbol" panose="05050102010706020507" pitchFamily="18" charset="2"/>
                            </a:rPr>
                            <m:t>−9</m:t>
                          </m:r>
                        </m:sup>
                      </m:sSup>
                    </m:oMath>
                  </m:oMathPara>
                </a14:m>
                <a:endParaRPr lang="en-US" altLang="en-US" sz="2400" dirty="0">
                  <a:sym typeface="Symbol" panose="05050102010706020507" pitchFamily="18" charset="2"/>
                </a:endParaRPr>
              </a:p>
            </p:txBody>
          </p:sp>
        </mc:Choice>
        <mc:Fallback xmlns="">
          <p:sp>
            <p:nvSpPr>
              <p:cNvPr id="7" name="矩形 6"/>
              <p:cNvSpPr>
                <a:spLocks noRot="1" noChangeAspect="1" noMove="1" noResize="1" noEditPoints="1" noAdjustHandles="1" noChangeArrowheads="1" noChangeShapeType="1" noTextEdit="1"/>
              </p:cNvSpPr>
              <p:nvPr/>
            </p:nvSpPr>
            <p:spPr>
              <a:xfrm>
                <a:off x="269227" y="2551134"/>
                <a:ext cx="8140136" cy="205594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797220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Example: the dishonest casino</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smtClean="0"/>
                  <a:t>Let the sequence of rolls be:</a:t>
                </a:r>
              </a:p>
              <a:p>
                <a:pPr algn="ctr"/>
                <a14:m>
                  <m:oMath xmlns:m="http://schemas.openxmlformats.org/officeDocument/2006/math">
                    <m:r>
                      <a:rPr lang="en-US" i="1" dirty="0" smtClean="0">
                        <a:latin typeface="Cambria Math" panose="02040503050406030204" pitchFamily="18" charset="0"/>
                      </a:rPr>
                      <m:t>𝑥</m:t>
                    </m:r>
                    <m:r>
                      <a:rPr lang="en-US" i="1" dirty="0">
                        <a:latin typeface="Cambria Math" panose="02040503050406030204" pitchFamily="18" charset="0"/>
                      </a:rPr>
                      <m:t>=1, 6, 6, 5, 6, 2, 6, 6, 3, 6</m:t>
                    </m:r>
                  </m:oMath>
                </a14:m>
                <a:endParaRPr lang="en-US" dirty="0"/>
              </a:p>
              <a:p>
                <a:r>
                  <a:rPr lang="en-US" dirty="0" smtClean="0"/>
                  <a:t>Now</a:t>
                </a:r>
                <a:r>
                  <a:rPr lang="en-US" dirty="0"/>
                  <a:t>, what is the likelihood </a:t>
                </a:r>
                <a14:m>
                  <m:oMath xmlns:m="http://schemas.openxmlformats.org/officeDocument/2006/math">
                    <m:r>
                      <a:rPr lang="en-US" i="1" dirty="0" smtClean="0">
                        <a:latin typeface="Cambria Math" panose="02040503050406030204" pitchFamily="18" charset="0"/>
                      </a:rPr>
                      <m:t>𝜋</m:t>
                    </m:r>
                    <m:r>
                      <a:rPr lang="en-US" i="1" dirty="0" smtClean="0">
                        <a:latin typeface="Cambria Math" panose="02040503050406030204" pitchFamily="18" charset="0"/>
                      </a:rPr>
                      <m:t>=</m:t>
                    </m:r>
                    <m:r>
                      <a:rPr lang="en-US" i="1" dirty="0" smtClean="0">
                        <a:latin typeface="Cambria Math" panose="02040503050406030204" pitchFamily="18" charset="0"/>
                      </a:rPr>
                      <m:t>𝐹</m:t>
                    </m:r>
                    <m:r>
                      <a:rPr lang="en-US" i="1" dirty="0" smtClean="0">
                        <a:latin typeface="Cambria Math" panose="02040503050406030204" pitchFamily="18" charset="0"/>
                      </a:rPr>
                      <m:t>, </m:t>
                    </m:r>
                    <m:r>
                      <a:rPr lang="en-US" i="1" dirty="0" smtClean="0">
                        <a:latin typeface="Cambria Math" panose="02040503050406030204" pitchFamily="18" charset="0"/>
                      </a:rPr>
                      <m:t>𝐹</m:t>
                    </m:r>
                    <m:r>
                      <a:rPr lang="en-US" i="1" dirty="0" smtClean="0">
                        <a:latin typeface="Cambria Math" panose="02040503050406030204" pitchFamily="18" charset="0"/>
                      </a:rPr>
                      <m:t>, …, </m:t>
                    </m:r>
                    <m:r>
                      <a:rPr lang="en-US" i="1" dirty="0" smtClean="0">
                        <a:latin typeface="Cambria Math" panose="02040503050406030204" pitchFamily="18" charset="0"/>
                      </a:rPr>
                      <m:t>𝐹</m:t>
                    </m:r>
                  </m:oMath>
                </a14:m>
                <a:r>
                  <a:rPr lang="en-US" dirty="0"/>
                  <a:t>?</a:t>
                </a:r>
              </a:p>
              <a:p>
                <a:r>
                  <a:rPr lang="en-US" dirty="0" smtClean="0"/>
                  <a:t>                                                                 , </a:t>
                </a:r>
                <a:r>
                  <a:rPr lang="en-US" dirty="0"/>
                  <a:t>same as before</a:t>
                </a:r>
              </a:p>
              <a:p>
                <a:endParaRPr lang="en-US" dirty="0" smtClean="0"/>
              </a:p>
              <a:p>
                <a:r>
                  <a:rPr lang="en-US" dirty="0" smtClean="0"/>
                  <a:t>What </a:t>
                </a:r>
                <a:r>
                  <a:rPr lang="en-US" dirty="0"/>
                  <a:t>is the likelihood</a:t>
                </a:r>
                <a:r>
                  <a:rPr lang="en-US" dirty="0" smtClean="0"/>
                  <a:t> </a:t>
                </a:r>
                <a14:m>
                  <m:oMath xmlns:m="http://schemas.openxmlformats.org/officeDocument/2006/math">
                    <m:r>
                      <a:rPr lang="en-US" i="1" dirty="0" smtClean="0">
                        <a:solidFill>
                          <a:srgbClr val="FF0000"/>
                        </a:solidFill>
                        <a:latin typeface="Cambria Math" panose="02040503050406030204" pitchFamily="18" charset="0"/>
                      </a:rPr>
                      <m:t>𝜋</m:t>
                    </m:r>
                    <m:r>
                      <a:rPr lang="en-US" b="0" i="1" dirty="0" smtClean="0">
                        <a:solidFill>
                          <a:srgbClr val="FF0000"/>
                        </a:solidFill>
                        <a:latin typeface="Cambria Math" panose="02040503050406030204" pitchFamily="18" charset="0"/>
                      </a:rPr>
                      <m:t>=</m:t>
                    </m:r>
                    <m:r>
                      <a:rPr lang="en-US" i="1" dirty="0">
                        <a:solidFill>
                          <a:srgbClr val="FF0000"/>
                        </a:solidFill>
                        <a:latin typeface="Cambria Math" panose="02040503050406030204" pitchFamily="18" charset="0"/>
                      </a:rPr>
                      <m:t>𝐿</m:t>
                    </m:r>
                    <m:r>
                      <a:rPr lang="en-US" i="1" dirty="0">
                        <a:solidFill>
                          <a:srgbClr val="FF0000"/>
                        </a:solidFill>
                        <a:latin typeface="Cambria Math" panose="02040503050406030204" pitchFamily="18" charset="0"/>
                      </a:rPr>
                      <m:t>, </m:t>
                    </m:r>
                    <m:r>
                      <a:rPr lang="en-US" i="1" dirty="0">
                        <a:solidFill>
                          <a:srgbClr val="FF0000"/>
                        </a:solidFill>
                        <a:latin typeface="Cambria Math" panose="02040503050406030204" pitchFamily="18" charset="0"/>
                      </a:rPr>
                      <m:t>𝐿</m:t>
                    </m:r>
                    <m:r>
                      <a:rPr lang="en-US" i="1" dirty="0">
                        <a:solidFill>
                          <a:srgbClr val="FF0000"/>
                        </a:solidFill>
                        <a:latin typeface="Cambria Math" panose="02040503050406030204" pitchFamily="18" charset="0"/>
                      </a:rPr>
                      <m:t>, …, </m:t>
                    </m:r>
                    <m:r>
                      <a:rPr lang="en-US" i="1" dirty="0">
                        <a:solidFill>
                          <a:srgbClr val="FF0000"/>
                        </a:solidFill>
                        <a:latin typeface="Cambria Math" panose="02040503050406030204" pitchFamily="18" charset="0"/>
                      </a:rPr>
                      <m:t>𝐿</m:t>
                    </m:r>
                  </m:oMath>
                </a14:m>
                <a:r>
                  <a:rPr lang="en-US" dirty="0"/>
                  <a:t>?</a:t>
                </a:r>
              </a:p>
              <a:p>
                <a:endParaRPr lang="en-US" dirty="0" smtClean="0"/>
              </a:p>
              <a:p>
                <a:endParaRPr lang="en-US" dirty="0" smtClean="0"/>
              </a:p>
              <a:p>
                <a:endParaRPr lang="en-US" dirty="0"/>
              </a:p>
              <a:p>
                <a:r>
                  <a:rPr lang="en-US" dirty="0" smtClean="0"/>
                  <a:t>So</a:t>
                </a:r>
                <a:r>
                  <a:rPr lang="en-US" dirty="0"/>
                  <a:t>, it is 100 times more likely the die is loaded</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43</a:t>
            </a:fld>
            <a:endParaRPr lang="en-US" altLang="zh-TW"/>
          </a:p>
        </p:txBody>
      </p:sp>
      <mc:AlternateContent xmlns:mc="http://schemas.openxmlformats.org/markup-compatibility/2006" xmlns:a14="http://schemas.microsoft.com/office/drawing/2010/main">
        <mc:Choice Requires="a14">
          <p:sp>
            <p:nvSpPr>
              <p:cNvPr id="8" name="矩形 7"/>
              <p:cNvSpPr/>
              <p:nvPr/>
            </p:nvSpPr>
            <p:spPr>
              <a:xfrm>
                <a:off x="489139" y="2147656"/>
                <a:ext cx="4684551" cy="9951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dirty="0" smtClean="0">
                              <a:solidFill>
                                <a:srgbClr val="000000">
                                  <a:lumMod val="75000"/>
                                  <a:lumOff val="25000"/>
                                </a:srgbClr>
                              </a:solidFill>
                              <a:latin typeface="Cambria Math" panose="02040503050406030204" pitchFamily="18" charset="0"/>
                            </a:rPr>
                          </m:ctrlPr>
                        </m:fPr>
                        <m:num>
                          <m:r>
                            <a:rPr lang="en-US" sz="2400" i="1" dirty="0">
                              <a:solidFill>
                                <a:srgbClr val="000000">
                                  <a:lumMod val="75000"/>
                                  <a:lumOff val="25000"/>
                                </a:srgbClr>
                              </a:solidFill>
                              <a:latin typeface="Cambria Math" panose="02040503050406030204" pitchFamily="18" charset="0"/>
                            </a:rPr>
                            <m:t>1</m:t>
                          </m:r>
                        </m:num>
                        <m:den>
                          <m:r>
                            <a:rPr lang="en-US" sz="2400" i="1" dirty="0">
                              <a:solidFill>
                                <a:srgbClr val="000000">
                                  <a:lumMod val="75000"/>
                                  <a:lumOff val="25000"/>
                                </a:srgbClr>
                              </a:solidFill>
                              <a:latin typeface="Cambria Math" panose="02040503050406030204" pitchFamily="18" charset="0"/>
                            </a:rPr>
                            <m:t>2</m:t>
                          </m:r>
                        </m:den>
                      </m:f>
                      <m:r>
                        <a:rPr lang="en-US" sz="2400" i="1" dirty="0">
                          <a:solidFill>
                            <a:srgbClr val="000000">
                              <a:lumMod val="75000"/>
                              <a:lumOff val="25000"/>
                            </a:srgbClr>
                          </a:solidFill>
                          <a:latin typeface="Cambria Math" panose="02040503050406030204" pitchFamily="18" charset="0"/>
                        </a:rPr>
                        <m:t>×</m:t>
                      </m:r>
                      <m:sSup>
                        <m:sSupPr>
                          <m:ctrlPr>
                            <a:rPr lang="en-US" sz="2400" i="1" dirty="0">
                              <a:solidFill>
                                <a:srgbClr val="000000">
                                  <a:lumMod val="75000"/>
                                  <a:lumOff val="25000"/>
                                </a:srgbClr>
                              </a:solidFill>
                              <a:latin typeface="Cambria Math" panose="02040503050406030204" pitchFamily="18" charset="0"/>
                            </a:rPr>
                          </m:ctrlPr>
                        </m:sSupPr>
                        <m:e>
                          <m:d>
                            <m:dPr>
                              <m:ctrlPr>
                                <a:rPr lang="en-US" sz="2400" i="1" dirty="0">
                                  <a:solidFill>
                                    <a:srgbClr val="000000">
                                      <a:lumMod val="75000"/>
                                      <a:lumOff val="25000"/>
                                    </a:srgbClr>
                                  </a:solidFill>
                                  <a:latin typeface="Cambria Math" panose="02040503050406030204" pitchFamily="18" charset="0"/>
                                </a:rPr>
                              </m:ctrlPr>
                            </m:dPr>
                            <m:e>
                              <m:f>
                                <m:fPr>
                                  <m:ctrlPr>
                                    <a:rPr lang="en-US" sz="2400" i="1" dirty="0">
                                      <a:solidFill>
                                        <a:srgbClr val="000000">
                                          <a:lumMod val="75000"/>
                                          <a:lumOff val="25000"/>
                                        </a:srgbClr>
                                      </a:solidFill>
                                      <a:latin typeface="Cambria Math" panose="02040503050406030204" pitchFamily="18" charset="0"/>
                                    </a:rPr>
                                  </m:ctrlPr>
                                </m:fPr>
                                <m:num>
                                  <m:r>
                                    <a:rPr lang="en-US" sz="2400" i="1" dirty="0">
                                      <a:solidFill>
                                        <a:srgbClr val="000000">
                                          <a:lumMod val="75000"/>
                                          <a:lumOff val="25000"/>
                                        </a:srgbClr>
                                      </a:solidFill>
                                      <a:latin typeface="Cambria Math" panose="02040503050406030204" pitchFamily="18" charset="0"/>
                                    </a:rPr>
                                    <m:t>1</m:t>
                                  </m:r>
                                </m:num>
                                <m:den>
                                  <m:r>
                                    <a:rPr lang="en-US" sz="2400" i="1" dirty="0">
                                      <a:solidFill>
                                        <a:srgbClr val="000000">
                                          <a:lumMod val="75000"/>
                                          <a:lumOff val="25000"/>
                                        </a:srgbClr>
                                      </a:solidFill>
                                      <a:latin typeface="Cambria Math" panose="02040503050406030204" pitchFamily="18" charset="0"/>
                                    </a:rPr>
                                    <m:t>6</m:t>
                                  </m:r>
                                </m:den>
                              </m:f>
                            </m:e>
                          </m:d>
                        </m:e>
                        <m:sup>
                          <m:r>
                            <a:rPr lang="en-US" sz="2400" i="1" dirty="0">
                              <a:solidFill>
                                <a:srgbClr val="000000">
                                  <a:lumMod val="75000"/>
                                  <a:lumOff val="25000"/>
                                </a:srgbClr>
                              </a:solidFill>
                              <a:latin typeface="Cambria Math" panose="02040503050406030204" pitchFamily="18" charset="0"/>
                            </a:rPr>
                            <m:t>10</m:t>
                          </m:r>
                        </m:sup>
                      </m:sSup>
                      <m:r>
                        <a:rPr lang="en-US" sz="2400" i="1" dirty="0">
                          <a:solidFill>
                            <a:srgbClr val="000000">
                              <a:lumMod val="75000"/>
                              <a:lumOff val="25000"/>
                            </a:srgbClr>
                          </a:solidFill>
                          <a:latin typeface="Cambria Math" panose="02040503050406030204" pitchFamily="18" charset="0"/>
                        </a:rPr>
                        <m:t>×</m:t>
                      </m:r>
                      <m:sSup>
                        <m:sSupPr>
                          <m:ctrlPr>
                            <a:rPr lang="en-US" sz="2400" i="1" dirty="0">
                              <a:solidFill>
                                <a:srgbClr val="000000">
                                  <a:lumMod val="75000"/>
                                  <a:lumOff val="25000"/>
                                </a:srgbClr>
                              </a:solidFill>
                              <a:latin typeface="Cambria Math" panose="02040503050406030204" pitchFamily="18" charset="0"/>
                            </a:rPr>
                          </m:ctrlPr>
                        </m:sSupPr>
                        <m:e>
                          <m:d>
                            <m:dPr>
                              <m:ctrlPr>
                                <a:rPr lang="en-US" sz="2400" i="1" dirty="0">
                                  <a:solidFill>
                                    <a:srgbClr val="000000">
                                      <a:lumMod val="75000"/>
                                      <a:lumOff val="25000"/>
                                    </a:srgbClr>
                                  </a:solidFill>
                                  <a:latin typeface="Cambria Math" panose="02040503050406030204" pitchFamily="18" charset="0"/>
                                </a:rPr>
                              </m:ctrlPr>
                            </m:dPr>
                            <m:e>
                              <m:r>
                                <a:rPr lang="en-US" sz="2400" i="1" dirty="0">
                                  <a:solidFill>
                                    <a:srgbClr val="000000">
                                      <a:lumMod val="75000"/>
                                      <a:lumOff val="25000"/>
                                    </a:srgbClr>
                                  </a:solidFill>
                                  <a:latin typeface="Cambria Math" panose="02040503050406030204" pitchFamily="18" charset="0"/>
                                </a:rPr>
                                <m:t>0.95</m:t>
                              </m:r>
                            </m:e>
                          </m:d>
                        </m:e>
                        <m:sup>
                          <m:r>
                            <a:rPr lang="en-US" sz="2400" i="1" dirty="0">
                              <a:solidFill>
                                <a:srgbClr val="000000">
                                  <a:lumMod val="75000"/>
                                  <a:lumOff val="25000"/>
                                </a:srgbClr>
                              </a:solidFill>
                              <a:latin typeface="Cambria Math" panose="02040503050406030204" pitchFamily="18" charset="0"/>
                            </a:rPr>
                            <m:t>9</m:t>
                          </m:r>
                        </m:sup>
                      </m:sSup>
                      <m:r>
                        <a:rPr lang="en-US" sz="2400" b="0" i="1" dirty="0" smtClean="0">
                          <a:solidFill>
                            <a:srgbClr val="000000">
                              <a:lumMod val="75000"/>
                              <a:lumOff val="25000"/>
                            </a:srgbClr>
                          </a:solidFill>
                          <a:latin typeface="Cambria Math" panose="02040503050406030204" pitchFamily="18" charset="0"/>
                        </a:rPr>
                        <m:t>≈0.5×</m:t>
                      </m:r>
                      <m:sSup>
                        <m:sSupPr>
                          <m:ctrlPr>
                            <a:rPr lang="en-US" sz="2400" b="0" i="1" dirty="0" smtClean="0">
                              <a:solidFill>
                                <a:srgbClr val="000000">
                                  <a:lumMod val="75000"/>
                                  <a:lumOff val="25000"/>
                                </a:srgbClr>
                              </a:solidFill>
                              <a:latin typeface="Cambria Math" panose="02040503050406030204" pitchFamily="18" charset="0"/>
                            </a:rPr>
                          </m:ctrlPr>
                        </m:sSupPr>
                        <m:e>
                          <m:r>
                            <a:rPr lang="en-US" sz="2400" b="0" i="1" dirty="0" smtClean="0">
                              <a:solidFill>
                                <a:srgbClr val="000000">
                                  <a:lumMod val="75000"/>
                                  <a:lumOff val="25000"/>
                                </a:srgbClr>
                              </a:solidFill>
                              <a:latin typeface="Cambria Math" panose="02040503050406030204" pitchFamily="18" charset="0"/>
                            </a:rPr>
                            <m:t>10</m:t>
                          </m:r>
                        </m:e>
                        <m:sup>
                          <m:r>
                            <a:rPr lang="en-US" sz="2400" b="0" i="1" dirty="0" smtClean="0">
                              <a:solidFill>
                                <a:srgbClr val="000000">
                                  <a:lumMod val="75000"/>
                                  <a:lumOff val="25000"/>
                                </a:srgbClr>
                              </a:solidFill>
                              <a:latin typeface="Cambria Math" panose="02040503050406030204" pitchFamily="18" charset="0"/>
                            </a:rPr>
                            <m:t>−9</m:t>
                          </m:r>
                        </m:sup>
                      </m:sSup>
                    </m:oMath>
                  </m:oMathPara>
                </a14:m>
                <a:endParaRPr lang="en-US" dirty="0"/>
              </a:p>
            </p:txBody>
          </p:sp>
        </mc:Choice>
        <mc:Fallback xmlns="">
          <p:sp>
            <p:nvSpPr>
              <p:cNvPr id="8" name="矩形 7"/>
              <p:cNvSpPr>
                <a:spLocks noRot="1" noChangeAspect="1" noMove="1" noResize="1" noEditPoints="1" noAdjustHandles="1" noChangeArrowheads="1" noChangeShapeType="1" noTextEdit="1"/>
              </p:cNvSpPr>
              <p:nvPr/>
            </p:nvSpPr>
            <p:spPr>
              <a:xfrm>
                <a:off x="489139" y="2147656"/>
                <a:ext cx="4684551" cy="99514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587829" y="3831314"/>
                <a:ext cx="7817525" cy="1364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en-US" sz="2400" i="1" dirty="0" smtClean="0">
                              <a:solidFill>
                                <a:srgbClr val="000000"/>
                              </a:solidFill>
                              <a:latin typeface="Cambria Math" panose="02040503050406030204" pitchFamily="18" charset="0"/>
                              <a:sym typeface="Symbol" panose="05050102010706020507" pitchFamily="18" charset="2"/>
                            </a:rPr>
                          </m:ctrlPr>
                        </m:fPr>
                        <m:num>
                          <m:r>
                            <a:rPr lang="en-US" altLang="en-US" sz="2400" i="1" dirty="0">
                              <a:solidFill>
                                <a:srgbClr val="000000"/>
                              </a:solidFill>
                              <a:latin typeface="Cambria Math" panose="02040503050406030204" pitchFamily="18" charset="0"/>
                              <a:sym typeface="Symbol" panose="05050102010706020507" pitchFamily="18" charset="2"/>
                            </a:rPr>
                            <m:t>1</m:t>
                          </m:r>
                        </m:num>
                        <m:den>
                          <m:r>
                            <a:rPr lang="en-US" altLang="en-US" sz="2400" i="1" dirty="0">
                              <a:solidFill>
                                <a:srgbClr val="000000"/>
                              </a:solidFill>
                              <a:latin typeface="Cambria Math" panose="02040503050406030204" pitchFamily="18" charset="0"/>
                              <a:sym typeface="Symbol" panose="05050102010706020507" pitchFamily="18" charset="2"/>
                            </a:rPr>
                            <m:t>2</m:t>
                          </m:r>
                        </m:den>
                      </m:f>
                      <m:r>
                        <a:rPr lang="en-US" altLang="en-US" sz="2400" i="1" dirty="0">
                          <a:solidFill>
                            <a:srgbClr val="000000"/>
                          </a:solidFill>
                          <a:latin typeface="Cambria Math" panose="02040503050406030204" pitchFamily="18" charset="0"/>
                          <a:sym typeface="Symbol" panose="05050102010706020507" pitchFamily="18" charset="2"/>
                        </a:rPr>
                        <m:t>×</m:t>
                      </m:r>
                      <m:sSup>
                        <m:sSupPr>
                          <m:ctrlPr>
                            <a:rPr lang="en-US" altLang="en-US" sz="2400" i="1" dirty="0">
                              <a:solidFill>
                                <a:srgbClr val="000000"/>
                              </a:solidFill>
                              <a:latin typeface="Cambria Math" panose="02040503050406030204" pitchFamily="18" charset="0"/>
                              <a:sym typeface="Symbol" panose="05050102010706020507" pitchFamily="18" charset="2"/>
                            </a:rPr>
                          </m:ctrlPr>
                        </m:sSupPr>
                        <m:e>
                          <m:d>
                            <m:dPr>
                              <m:ctrlPr>
                                <a:rPr lang="en-US" altLang="en-US" sz="2400" i="1" dirty="0">
                                  <a:solidFill>
                                    <a:srgbClr val="000000"/>
                                  </a:solidFill>
                                  <a:latin typeface="Cambria Math" panose="02040503050406030204" pitchFamily="18" charset="0"/>
                                  <a:sym typeface="Symbol" panose="05050102010706020507" pitchFamily="18" charset="2"/>
                                </a:rPr>
                              </m:ctrlPr>
                            </m:dPr>
                            <m:e>
                              <m:f>
                                <m:fPr>
                                  <m:ctrlPr>
                                    <a:rPr lang="en-US" altLang="en-US" sz="2400" i="1" dirty="0">
                                      <a:solidFill>
                                        <a:srgbClr val="000000"/>
                                      </a:solidFill>
                                      <a:latin typeface="Cambria Math" panose="02040503050406030204" pitchFamily="18" charset="0"/>
                                      <a:sym typeface="Symbol" panose="05050102010706020507" pitchFamily="18" charset="2"/>
                                    </a:rPr>
                                  </m:ctrlPr>
                                </m:fPr>
                                <m:num>
                                  <m:r>
                                    <a:rPr lang="en-US" altLang="en-US" sz="2400" i="1" dirty="0">
                                      <a:solidFill>
                                        <a:srgbClr val="000000"/>
                                      </a:solidFill>
                                      <a:latin typeface="Cambria Math" panose="02040503050406030204" pitchFamily="18" charset="0"/>
                                      <a:sym typeface="Symbol" panose="05050102010706020507" pitchFamily="18" charset="2"/>
                                    </a:rPr>
                                    <m:t>1</m:t>
                                  </m:r>
                                </m:num>
                                <m:den>
                                  <m:r>
                                    <a:rPr lang="en-US" altLang="en-US" sz="2400" i="1" dirty="0">
                                      <a:solidFill>
                                        <a:srgbClr val="000000"/>
                                      </a:solidFill>
                                      <a:latin typeface="Cambria Math" panose="02040503050406030204" pitchFamily="18" charset="0"/>
                                      <a:sym typeface="Symbol" panose="05050102010706020507" pitchFamily="18" charset="2"/>
                                    </a:rPr>
                                    <m:t>10</m:t>
                                  </m:r>
                                </m:den>
                              </m:f>
                            </m:e>
                          </m:d>
                        </m:e>
                        <m:sup>
                          <m:r>
                            <a:rPr lang="en-US" altLang="en-US" sz="2400" b="0" i="1" dirty="0" smtClean="0">
                              <a:solidFill>
                                <a:srgbClr val="000000"/>
                              </a:solidFill>
                              <a:latin typeface="Cambria Math" panose="02040503050406030204" pitchFamily="18" charset="0"/>
                              <a:sym typeface="Symbol" panose="05050102010706020507" pitchFamily="18" charset="2"/>
                            </a:rPr>
                            <m:t>4</m:t>
                          </m:r>
                        </m:sup>
                      </m:sSup>
                      <m:r>
                        <a:rPr lang="en-US" altLang="en-US" sz="2400" i="1" dirty="0">
                          <a:solidFill>
                            <a:srgbClr val="000000"/>
                          </a:solidFill>
                          <a:latin typeface="Cambria Math" panose="02040503050406030204" pitchFamily="18" charset="0"/>
                          <a:sym typeface="Symbol" panose="05050102010706020507" pitchFamily="18" charset="2"/>
                        </a:rPr>
                        <m:t>×</m:t>
                      </m:r>
                      <m:sSup>
                        <m:sSupPr>
                          <m:ctrlPr>
                            <a:rPr lang="en-US" altLang="en-US" sz="2400" b="0" i="1" dirty="0" smtClean="0">
                              <a:solidFill>
                                <a:srgbClr val="000000"/>
                              </a:solidFill>
                              <a:latin typeface="Cambria Math" panose="02040503050406030204" pitchFamily="18" charset="0"/>
                              <a:sym typeface="Symbol" panose="05050102010706020507" pitchFamily="18" charset="2"/>
                            </a:rPr>
                          </m:ctrlPr>
                        </m:sSupPr>
                        <m:e>
                          <m:d>
                            <m:dPr>
                              <m:ctrlPr>
                                <a:rPr lang="en-US" altLang="en-US" sz="2400" i="1" dirty="0">
                                  <a:solidFill>
                                    <a:srgbClr val="000000"/>
                                  </a:solidFill>
                                  <a:latin typeface="Cambria Math" panose="02040503050406030204" pitchFamily="18" charset="0"/>
                                  <a:sym typeface="Symbol" panose="05050102010706020507" pitchFamily="18" charset="2"/>
                                </a:rPr>
                              </m:ctrlPr>
                            </m:dPr>
                            <m:e>
                              <m:f>
                                <m:fPr>
                                  <m:ctrlPr>
                                    <a:rPr lang="en-US" altLang="en-US" sz="2400" i="1" dirty="0">
                                      <a:solidFill>
                                        <a:srgbClr val="000000"/>
                                      </a:solidFill>
                                      <a:latin typeface="Cambria Math" panose="02040503050406030204" pitchFamily="18" charset="0"/>
                                      <a:sym typeface="Symbol" panose="05050102010706020507" pitchFamily="18" charset="2"/>
                                    </a:rPr>
                                  </m:ctrlPr>
                                </m:fPr>
                                <m:num>
                                  <m:r>
                                    <a:rPr lang="en-US" altLang="en-US" sz="2400" i="1" dirty="0">
                                      <a:solidFill>
                                        <a:srgbClr val="000000"/>
                                      </a:solidFill>
                                      <a:latin typeface="Cambria Math" panose="02040503050406030204" pitchFamily="18" charset="0"/>
                                      <a:sym typeface="Symbol" panose="05050102010706020507" pitchFamily="18" charset="2"/>
                                    </a:rPr>
                                    <m:t>1</m:t>
                                  </m:r>
                                </m:num>
                                <m:den>
                                  <m:r>
                                    <a:rPr lang="en-US" altLang="en-US" sz="2400" i="1" dirty="0">
                                      <a:solidFill>
                                        <a:srgbClr val="000000"/>
                                      </a:solidFill>
                                      <a:latin typeface="Cambria Math" panose="02040503050406030204" pitchFamily="18" charset="0"/>
                                      <a:sym typeface="Symbol" panose="05050102010706020507" pitchFamily="18" charset="2"/>
                                    </a:rPr>
                                    <m:t>2</m:t>
                                  </m:r>
                                </m:den>
                              </m:f>
                            </m:e>
                          </m:d>
                        </m:e>
                        <m:sup>
                          <m:r>
                            <a:rPr lang="en-US" altLang="en-US" sz="2400" b="0" i="1" dirty="0" smtClean="0">
                              <a:solidFill>
                                <a:srgbClr val="000000"/>
                              </a:solidFill>
                              <a:latin typeface="Cambria Math" panose="02040503050406030204" pitchFamily="18" charset="0"/>
                              <a:sym typeface="Symbol" panose="05050102010706020507" pitchFamily="18" charset="2"/>
                            </a:rPr>
                            <m:t>6</m:t>
                          </m:r>
                        </m:sup>
                      </m:sSup>
                      <m:r>
                        <a:rPr lang="en-US" altLang="en-US" sz="2400" i="1" dirty="0">
                          <a:solidFill>
                            <a:srgbClr val="000000"/>
                          </a:solidFill>
                          <a:latin typeface="Cambria Math" panose="02040503050406030204" pitchFamily="18" charset="0"/>
                          <a:sym typeface="Symbol" panose="05050102010706020507" pitchFamily="18" charset="2"/>
                        </a:rPr>
                        <m:t>×</m:t>
                      </m:r>
                      <m:sSup>
                        <m:sSupPr>
                          <m:ctrlPr>
                            <a:rPr lang="en-US" altLang="en-US" sz="2400" i="1" dirty="0">
                              <a:solidFill>
                                <a:srgbClr val="000000"/>
                              </a:solidFill>
                              <a:latin typeface="Cambria Math" panose="02040503050406030204" pitchFamily="18" charset="0"/>
                              <a:sym typeface="Symbol" panose="05050102010706020507" pitchFamily="18" charset="2"/>
                            </a:rPr>
                          </m:ctrlPr>
                        </m:sSupPr>
                        <m:e>
                          <m:d>
                            <m:dPr>
                              <m:ctrlPr>
                                <a:rPr lang="en-US" altLang="en-US" sz="2400" i="1" dirty="0">
                                  <a:solidFill>
                                    <a:srgbClr val="000000"/>
                                  </a:solidFill>
                                  <a:latin typeface="Cambria Math" panose="02040503050406030204" pitchFamily="18" charset="0"/>
                                  <a:sym typeface="Symbol" panose="05050102010706020507" pitchFamily="18" charset="2"/>
                                </a:rPr>
                              </m:ctrlPr>
                            </m:dPr>
                            <m:e>
                              <m:r>
                                <a:rPr lang="en-US" altLang="en-US" sz="2400" i="1" dirty="0">
                                  <a:solidFill>
                                    <a:srgbClr val="000000"/>
                                  </a:solidFill>
                                  <a:latin typeface="Cambria Math" panose="02040503050406030204" pitchFamily="18" charset="0"/>
                                  <a:sym typeface="Symbol" panose="05050102010706020507" pitchFamily="18" charset="2"/>
                                </a:rPr>
                                <m:t>0.95</m:t>
                              </m:r>
                            </m:e>
                          </m:d>
                        </m:e>
                        <m:sup>
                          <m:r>
                            <a:rPr lang="en-US" altLang="en-US" sz="2400" i="1" dirty="0">
                              <a:solidFill>
                                <a:srgbClr val="000000"/>
                              </a:solidFill>
                              <a:latin typeface="Cambria Math" panose="02040503050406030204" pitchFamily="18" charset="0"/>
                              <a:sym typeface="Symbol" panose="05050102010706020507" pitchFamily="18" charset="2"/>
                            </a:rPr>
                            <m:t>9</m:t>
                          </m:r>
                        </m:sup>
                      </m:sSup>
                      <m:r>
                        <a:rPr lang="en-US" altLang="en-US" sz="2400" i="1" dirty="0">
                          <a:solidFill>
                            <a:srgbClr val="000000"/>
                          </a:solidFill>
                          <a:latin typeface="Cambria Math" panose="02040503050406030204" pitchFamily="18" charset="0"/>
                          <a:sym typeface="Symbol" panose="05050102010706020507" pitchFamily="18" charset="2"/>
                        </a:rPr>
                        <m:t>=.00000049238235134735</m:t>
                      </m:r>
                    </m:oMath>
                  </m:oMathPara>
                </a14:m>
                <a:endParaRPr lang="en-US" altLang="en-US" sz="2400" i="1" dirty="0" smtClean="0">
                  <a:solidFill>
                    <a:srgbClr val="000000"/>
                  </a:solidFill>
                  <a:latin typeface="Cambria Math" panose="02040503050406030204" pitchFamily="18" charset="0"/>
                  <a:sym typeface="Symbol" panose="05050102010706020507" pitchFamily="18" charset="2"/>
                </a:endParaRPr>
              </a:p>
              <a:p>
                <a:pPr/>
                <a14:m>
                  <m:oMathPara xmlns:m="http://schemas.openxmlformats.org/officeDocument/2006/math">
                    <m:oMathParaPr>
                      <m:jc m:val="left"/>
                    </m:oMathParaPr>
                    <m:oMath xmlns:m="http://schemas.openxmlformats.org/officeDocument/2006/math">
                      <m:r>
                        <a:rPr lang="en-US" altLang="en-US" sz="2400" b="0" i="1" dirty="0" smtClean="0">
                          <a:solidFill>
                            <a:srgbClr val="000000"/>
                          </a:solidFill>
                          <a:latin typeface="Cambria Math" panose="02040503050406030204" pitchFamily="18" charset="0"/>
                          <a:sym typeface="Symbol" panose="05050102010706020507" pitchFamily="18" charset="2"/>
                        </a:rPr>
                        <m:t>≈0.5×</m:t>
                      </m:r>
                      <m:sSup>
                        <m:sSupPr>
                          <m:ctrlPr>
                            <a:rPr lang="en-US" altLang="en-US" sz="2400" b="0" i="1" dirty="0" smtClean="0">
                              <a:solidFill>
                                <a:srgbClr val="000000"/>
                              </a:solidFill>
                              <a:latin typeface="Cambria Math" panose="02040503050406030204" pitchFamily="18" charset="0"/>
                              <a:sym typeface="Symbol" panose="05050102010706020507" pitchFamily="18" charset="2"/>
                            </a:rPr>
                          </m:ctrlPr>
                        </m:sSupPr>
                        <m:e>
                          <m:r>
                            <a:rPr lang="en-US" altLang="en-US" sz="2400" b="0" i="1" dirty="0" smtClean="0">
                              <a:solidFill>
                                <a:srgbClr val="000000"/>
                              </a:solidFill>
                              <a:latin typeface="Cambria Math" panose="02040503050406030204" pitchFamily="18" charset="0"/>
                              <a:sym typeface="Symbol" panose="05050102010706020507" pitchFamily="18" charset="2"/>
                            </a:rPr>
                            <m:t>10</m:t>
                          </m:r>
                        </m:e>
                        <m:sup>
                          <m:r>
                            <a:rPr lang="en-US" altLang="en-US" sz="2400" b="0" i="1" dirty="0" smtClean="0">
                              <a:solidFill>
                                <a:srgbClr val="000000"/>
                              </a:solidFill>
                              <a:latin typeface="Cambria Math" panose="02040503050406030204" pitchFamily="18" charset="0"/>
                              <a:sym typeface="Symbol" panose="05050102010706020507" pitchFamily="18" charset="2"/>
                            </a:rPr>
                            <m:t>−7</m:t>
                          </m:r>
                        </m:sup>
                      </m:sSup>
                    </m:oMath>
                  </m:oMathPara>
                </a14:m>
                <a:endParaRPr lang="en-US" dirty="0"/>
              </a:p>
            </p:txBody>
          </p:sp>
        </mc:Choice>
        <mc:Fallback xmlns="">
          <p:sp>
            <p:nvSpPr>
              <p:cNvPr id="10" name="矩形 9"/>
              <p:cNvSpPr>
                <a:spLocks noRot="1" noChangeAspect="1" noMove="1" noResize="1" noEditPoints="1" noAdjustHandles="1" noChangeArrowheads="1" noChangeShapeType="1" noTextEdit="1"/>
              </p:cNvSpPr>
              <p:nvPr/>
            </p:nvSpPr>
            <p:spPr>
              <a:xfrm>
                <a:off x="587829" y="3831314"/>
                <a:ext cx="7817525" cy="136447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873544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The three main questions on HMMs</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87829" y="856989"/>
                <a:ext cx="8294914" cy="5444238"/>
              </a:xfrm>
            </p:spPr>
            <p:txBody>
              <a:bodyPr>
                <a:normAutofit/>
              </a:bodyPr>
              <a:lstStyle/>
              <a:p>
                <a:r>
                  <a:rPr lang="en-US" dirty="0" smtClean="0">
                    <a:solidFill>
                      <a:srgbClr val="FF0000"/>
                    </a:solidFill>
                  </a:rPr>
                  <a:t>Decoding</a:t>
                </a:r>
              </a:p>
              <a:p>
                <a:r>
                  <a:rPr lang="en-US" dirty="0" smtClean="0"/>
                  <a:t>GIVEN</a:t>
                </a:r>
                <a:r>
                  <a:rPr lang="en-US" dirty="0"/>
                  <a:t>	</a:t>
                </a:r>
                <a:r>
                  <a:rPr lang="en-US" dirty="0" smtClean="0"/>
                  <a:t>	a </a:t>
                </a:r>
                <a:r>
                  <a:rPr lang="en-US" dirty="0"/>
                  <a:t>HMM </a:t>
                </a:r>
                <a14:m>
                  <m:oMath xmlns:m="http://schemas.openxmlformats.org/officeDocument/2006/math">
                    <m:r>
                      <a:rPr lang="en-US" i="1" dirty="0" smtClean="0">
                        <a:latin typeface="Cambria Math" panose="02040503050406030204" pitchFamily="18" charset="0"/>
                      </a:rPr>
                      <m:t>𝑀</m:t>
                    </m:r>
                  </m:oMath>
                </a14:m>
                <a:r>
                  <a:rPr lang="en-US" dirty="0"/>
                  <a:t>,  and a sequence </a:t>
                </a:r>
                <a14:m>
                  <m:oMath xmlns:m="http://schemas.openxmlformats.org/officeDocument/2006/math">
                    <m:r>
                      <a:rPr lang="en-US" i="1" dirty="0" smtClean="0">
                        <a:latin typeface="Cambria Math" panose="02040503050406030204" pitchFamily="18" charset="0"/>
                      </a:rPr>
                      <m:t>𝑥</m:t>
                    </m:r>
                  </m:oMath>
                </a14:m>
                <a:r>
                  <a:rPr lang="en-US" dirty="0"/>
                  <a:t>,</a:t>
                </a:r>
              </a:p>
              <a:p>
                <a:r>
                  <a:rPr lang="en-US" dirty="0"/>
                  <a:t>FIND	</a:t>
                </a:r>
                <a:r>
                  <a:rPr lang="en-US" dirty="0" smtClean="0"/>
                  <a:t>	the </a:t>
                </a:r>
                <a:r>
                  <a:rPr lang="en-US" dirty="0"/>
                  <a:t>sequence </a:t>
                </a:r>
                <a14:m>
                  <m:oMath xmlns:m="http://schemas.openxmlformats.org/officeDocument/2006/math">
                    <m:r>
                      <a:rPr lang="en-US" b="0" i="1" smtClean="0">
                        <a:latin typeface="Cambria Math" panose="02040503050406030204" pitchFamily="18" charset="0"/>
                      </a:rPr>
                      <m:t>𝜋</m:t>
                    </m:r>
                  </m:oMath>
                </a14:m>
                <a:r>
                  <a:rPr lang="en-US" dirty="0" smtClean="0"/>
                  <a:t> </a:t>
                </a:r>
                <a:r>
                  <a:rPr lang="en-US" dirty="0"/>
                  <a:t>of states that maximizes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 </m:t>
                    </m:r>
                    <m:r>
                      <a:rPr lang="en-US" b="0" i="1" dirty="0" smtClean="0">
                        <a:latin typeface="Cambria Math" panose="02040503050406030204" pitchFamily="18" charset="0"/>
                      </a:rPr>
                      <m:t>𝜋</m:t>
                    </m:r>
                    <m:r>
                      <a:rPr lang="en-US" i="1" dirty="0" smtClean="0">
                        <a:latin typeface="Cambria Math" panose="02040503050406030204" pitchFamily="18" charset="0"/>
                      </a:rPr>
                      <m:t>|</m:t>
                    </m:r>
                    <m:r>
                      <a:rPr lang="en-US" i="1" dirty="0" smtClean="0">
                        <a:latin typeface="Cambria Math" panose="02040503050406030204" pitchFamily="18" charset="0"/>
                      </a:rPr>
                      <m:t>𝑀</m:t>
                    </m:r>
                    <m:r>
                      <a:rPr lang="en-US" i="1" dirty="0" smtClean="0">
                        <a:latin typeface="Cambria Math" panose="02040503050406030204" pitchFamily="18" charset="0"/>
                      </a:rPr>
                      <m:t>]</m:t>
                    </m:r>
                  </m:oMath>
                </a14:m>
                <a:endParaRPr lang="en-US" dirty="0"/>
              </a:p>
              <a:p>
                <a:r>
                  <a:rPr lang="en-US" dirty="0" smtClean="0">
                    <a:solidFill>
                      <a:srgbClr val="FF0000"/>
                    </a:solidFill>
                  </a:rPr>
                  <a:t>Evaluation</a:t>
                </a:r>
                <a:endParaRPr lang="en-US" dirty="0">
                  <a:solidFill>
                    <a:srgbClr val="FF0000"/>
                  </a:solidFill>
                </a:endParaRPr>
              </a:p>
              <a:p>
                <a:r>
                  <a:rPr lang="en-US" dirty="0" smtClean="0"/>
                  <a:t>GIVEN </a:t>
                </a:r>
                <a:r>
                  <a:rPr lang="en-US" dirty="0"/>
                  <a:t>	a HMM </a:t>
                </a:r>
                <a14:m>
                  <m:oMath xmlns:m="http://schemas.openxmlformats.org/officeDocument/2006/math">
                    <m:r>
                      <a:rPr lang="en-US" i="1" dirty="0">
                        <a:latin typeface="Cambria Math" panose="02040503050406030204" pitchFamily="18" charset="0"/>
                      </a:rPr>
                      <m:t>𝑀</m:t>
                    </m:r>
                  </m:oMath>
                </a14:m>
                <a:r>
                  <a:rPr lang="en-US" dirty="0"/>
                  <a:t>,  and a sequence </a:t>
                </a:r>
                <a14:m>
                  <m:oMath xmlns:m="http://schemas.openxmlformats.org/officeDocument/2006/math">
                    <m:r>
                      <a:rPr lang="en-US" i="1" dirty="0">
                        <a:latin typeface="Cambria Math" panose="02040503050406030204" pitchFamily="18" charset="0"/>
                      </a:rPr>
                      <m:t>𝑥</m:t>
                    </m:r>
                  </m:oMath>
                </a14:m>
                <a:r>
                  <a:rPr lang="en-US" dirty="0"/>
                  <a:t>,</a:t>
                </a:r>
              </a:p>
              <a:p>
                <a:r>
                  <a:rPr lang="en-US" dirty="0"/>
                  <a:t>FIND 	</a:t>
                </a:r>
                <a:r>
                  <a:rPr lang="en-US" dirty="0" smtClean="0"/>
                  <a:t>	</a:t>
                </a:r>
                <a14:m>
                  <m:oMath xmlns:m="http://schemas.openxmlformats.org/officeDocument/2006/math">
                    <m:r>
                      <a:rPr lang="en-US" i="1" dirty="0" smtClean="0">
                        <a:latin typeface="Cambria Math" panose="02040503050406030204" pitchFamily="18" charset="0"/>
                      </a:rPr>
                      <m:t>𝑃𝑟𝑜𝑏</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r>
                      <a:rPr lang="en-US" i="1" dirty="0">
                        <a:latin typeface="Cambria Math" panose="02040503050406030204" pitchFamily="18" charset="0"/>
                      </a:rPr>
                      <m:t>𝑀</m:t>
                    </m:r>
                    <m:r>
                      <a:rPr lang="en-US" i="1" dirty="0">
                        <a:latin typeface="Cambria Math" panose="02040503050406030204" pitchFamily="18" charset="0"/>
                      </a:rPr>
                      <m:t>]</m:t>
                    </m:r>
                  </m:oMath>
                </a14:m>
                <a:endParaRPr lang="en-US" dirty="0"/>
              </a:p>
              <a:p>
                <a:r>
                  <a:rPr lang="en-US" dirty="0" smtClean="0">
                    <a:solidFill>
                      <a:srgbClr val="FF0000"/>
                    </a:solidFill>
                  </a:rPr>
                  <a:t>Learning</a:t>
                </a:r>
                <a:endParaRPr lang="en-US" dirty="0">
                  <a:solidFill>
                    <a:srgbClr val="FF0000"/>
                  </a:solidFill>
                </a:endParaRPr>
              </a:p>
              <a:p>
                <a:r>
                  <a:rPr lang="en-US" dirty="0"/>
                  <a:t>GIVEN		a HMM </a:t>
                </a:r>
                <a14:m>
                  <m:oMath xmlns:m="http://schemas.openxmlformats.org/officeDocument/2006/math">
                    <m:r>
                      <a:rPr lang="en-US" dirty="0">
                        <a:latin typeface="Cambria Math" panose="02040503050406030204" pitchFamily="18" charset="0"/>
                      </a:rPr>
                      <m:t>𝑀</m:t>
                    </m:r>
                  </m:oMath>
                </a14:m>
                <a:r>
                  <a:rPr lang="en-US" dirty="0"/>
                  <a:t>, with unspecified transition/emission probs., and a sequence </a:t>
                </a:r>
                <a14:m>
                  <m:oMath xmlns:m="http://schemas.openxmlformats.org/officeDocument/2006/math">
                    <m:r>
                      <a:rPr lang="en-US" i="1" dirty="0" smtClean="0">
                        <a:latin typeface="Cambria Math" panose="02040503050406030204" pitchFamily="18" charset="0"/>
                      </a:rPr>
                      <m:t>𝑥</m:t>
                    </m:r>
                  </m:oMath>
                </a14:m>
                <a:r>
                  <a:rPr lang="en-US" dirty="0"/>
                  <a:t>,</a:t>
                </a:r>
              </a:p>
              <a:p>
                <a:r>
                  <a:rPr lang="en-US" dirty="0"/>
                  <a:t>FIND	</a:t>
                </a:r>
                <a:r>
                  <a:rPr lang="en-US" dirty="0" smtClean="0"/>
                  <a:t>	parameters </a:t>
                </a:r>
                <a14:m>
                  <m:oMath xmlns:m="http://schemas.openxmlformats.org/officeDocument/2006/math">
                    <m:r>
                      <a:rPr lang="en-US" b="0" i="1" dirty="0" smtClean="0">
                        <a:latin typeface="Cambria Math" panose="02040503050406030204" pitchFamily="18" charset="0"/>
                      </a:rPr>
                      <m:t>𝜃</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𝑒</m:t>
                        </m:r>
                      </m:e>
                      <m:sub>
                        <m:r>
                          <a:rPr lang="en-US" i="1" dirty="0" err="1">
                            <a:latin typeface="Cambria Math" panose="02040503050406030204" pitchFamily="18" charset="0"/>
                          </a:rPr>
                          <m:t>𝑖</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𝑎</m:t>
                        </m:r>
                      </m:e>
                      <m:sub>
                        <m:r>
                          <a:rPr lang="en-US" i="1" dirty="0" err="1">
                            <a:latin typeface="Cambria Math" panose="02040503050406030204" pitchFamily="18" charset="0"/>
                          </a:rPr>
                          <m:t>𝑖𝑗</m:t>
                        </m:r>
                      </m:sub>
                    </m:sSub>
                    <m:r>
                      <a:rPr lang="en-US" i="1" dirty="0">
                        <a:latin typeface="Cambria Math" panose="02040503050406030204" pitchFamily="18" charset="0"/>
                      </a:rPr>
                      <m:t>) </m:t>
                    </m:r>
                  </m:oMath>
                </a14:m>
                <a:r>
                  <a:rPr lang="en-US" dirty="0"/>
                  <a:t>that maximize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r>
                      <a:rPr lang="en-US" b="0" i="1" dirty="0" smtClean="0">
                        <a:latin typeface="Cambria Math" panose="02040503050406030204" pitchFamily="18" charset="0"/>
                      </a:rPr>
                      <m:t>𝜃</m:t>
                    </m:r>
                    <m:r>
                      <a:rPr lang="en-US" i="1" dirty="0" smtClean="0">
                        <a:latin typeface="Cambria Math" panose="02040503050406030204" pitchFamily="18" charset="0"/>
                      </a:rPr>
                      <m:t>]</m:t>
                    </m:r>
                  </m:oMath>
                </a14:m>
                <a:endParaRPr lang="en-US" dirty="0"/>
              </a:p>
              <a:p>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87829" y="856989"/>
                <a:ext cx="8294914" cy="5444238"/>
              </a:xfrm>
              <a:blipFill>
                <a:blip r:embed="rId2"/>
                <a:stretch>
                  <a:fillRect l="-1102"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44</a:t>
            </a:fld>
            <a:endParaRPr lang="en-US" altLang="zh-TW"/>
          </a:p>
        </p:txBody>
      </p:sp>
    </p:spTree>
    <p:extLst>
      <p:ext uri="{BB962C8B-B14F-4D97-AF65-F5344CB8AC3E}">
        <p14:creationId xmlns:p14="http://schemas.microsoft.com/office/powerpoint/2010/main" val="4272535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Another example: Teacher-mood-model</a:t>
            </a:r>
          </a:p>
        </p:txBody>
      </p:sp>
      <p:sp>
        <p:nvSpPr>
          <p:cNvPr id="3" name="内容占位符 2"/>
          <p:cNvSpPr>
            <a:spLocks noGrp="1"/>
          </p:cNvSpPr>
          <p:nvPr>
            <p:ph idx="1"/>
          </p:nvPr>
        </p:nvSpPr>
        <p:spPr/>
        <p:txBody>
          <a:bodyPr>
            <a:noAutofit/>
          </a:bodyPr>
          <a:lstStyle/>
          <a:p>
            <a:r>
              <a:rPr lang="en-US" dirty="0"/>
              <a:t>The observation is a probabilistic function of the state.</a:t>
            </a:r>
          </a:p>
          <a:p>
            <a:r>
              <a:rPr lang="en-US" dirty="0" smtClean="0"/>
              <a:t>Situation</a:t>
            </a:r>
            <a:r>
              <a:rPr lang="en-US" dirty="0"/>
              <a:t>:</a:t>
            </a:r>
          </a:p>
          <a:p>
            <a:r>
              <a:rPr lang="en-US" dirty="0"/>
              <a:t>Your school teacher gave three different types of daily homework assignments:</a:t>
            </a:r>
          </a:p>
          <a:p>
            <a:pPr lvl="1"/>
            <a:r>
              <a:rPr lang="en-US" dirty="0"/>
              <a:t>A: took about 5 minutes to complete</a:t>
            </a:r>
          </a:p>
          <a:p>
            <a:pPr lvl="1"/>
            <a:r>
              <a:rPr lang="en-US" dirty="0"/>
              <a:t>B: took about 1 hour to complete</a:t>
            </a:r>
          </a:p>
          <a:p>
            <a:pPr lvl="1"/>
            <a:r>
              <a:rPr lang="en-US" dirty="0"/>
              <a:t>C: took about 3 hours to complete</a:t>
            </a:r>
          </a:p>
          <a:p>
            <a:r>
              <a:rPr lang="en-US" dirty="0" smtClean="0"/>
              <a:t>Your </a:t>
            </a:r>
            <a:r>
              <a:rPr lang="en-US" dirty="0"/>
              <a:t>teacher did not reveal openly his mood to you daily, but you knew that your teacher was either in a bad, neutral, or a good mood for a whole day.</a:t>
            </a:r>
          </a:p>
          <a:p>
            <a:r>
              <a:rPr lang="en-US" dirty="0"/>
              <a:t>Mood changes occurred only overnight.</a:t>
            </a:r>
          </a:p>
          <a:p>
            <a:r>
              <a:rPr lang="en-US" cap="small" dirty="0" smtClean="0">
                <a:solidFill>
                  <a:srgbClr val="FF0000"/>
                </a:solidFill>
              </a:rPr>
              <a:t>Question</a:t>
            </a:r>
            <a:r>
              <a:rPr lang="en-US" dirty="0" smtClean="0"/>
              <a:t>    How </a:t>
            </a:r>
            <a:r>
              <a:rPr lang="en-US" dirty="0"/>
              <a:t>were his moods related to the homework type assigned that day?</a:t>
            </a:r>
          </a:p>
          <a:p>
            <a:endParaRPr lang="en-US" dirty="0"/>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45</a:t>
            </a:fld>
            <a:endParaRPr lang="en-US" altLang="zh-TW"/>
          </a:p>
        </p:txBody>
      </p:sp>
    </p:spTree>
    <p:extLst>
      <p:ext uri="{BB962C8B-B14F-4D97-AF65-F5344CB8AC3E}">
        <p14:creationId xmlns:p14="http://schemas.microsoft.com/office/powerpoint/2010/main" val="24592266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Another example: Teacher-mood-model</a:t>
            </a: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587829" y="856989"/>
                <a:ext cx="4176676" cy="5444238"/>
              </a:xfrm>
            </p:spPr>
            <p:txBody>
              <a:bodyPr/>
              <a:lstStyle/>
              <a:p>
                <a:r>
                  <a:rPr lang="en-US" altLang="en-US" b="1" dirty="0" smtClean="0"/>
                  <a:t>Model parameters:</a:t>
                </a:r>
              </a:p>
              <a:p>
                <a:pPr lvl="1"/>
                <a:r>
                  <a:rPr lang="en-US" dirty="0">
                    <a:solidFill>
                      <a:srgbClr val="FF0000"/>
                    </a:solidFill>
                  </a:rPr>
                  <a:t>Alphabet</a:t>
                </a:r>
                <a:r>
                  <a:rPr lang="en-US" dirty="0"/>
                  <a:t>	     </a:t>
                </a:r>
                <a14:m>
                  <m:oMath xmlns:m="http://schemas.openxmlformats.org/officeDocument/2006/math">
                    <m:r>
                      <m:rPr>
                        <m:sty m:val="p"/>
                      </m:rPr>
                      <a:rPr lang="el-GR" dirty="0">
                        <a:latin typeface="Cambria Math" panose="02040503050406030204" pitchFamily="18" charset="0"/>
                        <a:ea typeface="Cambria Math" panose="02040503050406030204" pitchFamily="18" charset="0"/>
                      </a:rPr>
                      <m:t>Σ</m:t>
                    </m:r>
                    <m:r>
                      <a:rPr lang="en-US" i="1" dirty="0">
                        <a:latin typeface="Cambria Math" panose="02040503050406030204" pitchFamily="18" charset="0"/>
                      </a:rPr>
                      <m:t>={</m:t>
                    </m:r>
                    <m:r>
                      <a:rPr lang="en-US" b="0" i="1" dirty="0" smtClean="0">
                        <a:latin typeface="Cambria Math" panose="02040503050406030204" pitchFamily="18" charset="0"/>
                      </a:rPr>
                      <m:t>𝐴</m:t>
                    </m:r>
                    <m:r>
                      <a:rPr lang="en-US" b="0" i="1" dirty="0" smtClean="0">
                        <a:latin typeface="Cambria Math" panose="02040503050406030204" pitchFamily="18" charset="0"/>
                      </a:rPr>
                      <m:t>, </m:t>
                    </m:r>
                    <m:r>
                      <a:rPr lang="en-US" b="0" i="1" dirty="0" smtClean="0">
                        <a:latin typeface="Cambria Math" panose="02040503050406030204" pitchFamily="18" charset="0"/>
                      </a:rPr>
                      <m:t>𝐵</m:t>
                    </m:r>
                    <m:r>
                      <a:rPr lang="en-US" b="0" i="1" dirty="0" smtClean="0">
                        <a:latin typeface="Cambria Math" panose="02040503050406030204" pitchFamily="18" charset="0"/>
                      </a:rPr>
                      <m:t>,</m:t>
                    </m:r>
                    <m:r>
                      <a:rPr lang="en-US" b="0" i="1" dirty="0" smtClean="0">
                        <a:latin typeface="Cambria Math" panose="02040503050406030204" pitchFamily="18" charset="0"/>
                      </a:rPr>
                      <m:t>𝐶</m:t>
                    </m:r>
                    <m:r>
                      <a:rPr lang="en-US" i="1" dirty="0">
                        <a:latin typeface="Cambria Math" panose="02040503050406030204" pitchFamily="18" charset="0"/>
                      </a:rPr>
                      <m:t>}</m:t>
                    </m:r>
                  </m:oMath>
                </a14:m>
                <a:endParaRPr lang="en-US" dirty="0"/>
              </a:p>
              <a:p>
                <a:pPr lvl="1"/>
                <a:r>
                  <a:rPr lang="en-US" dirty="0">
                    <a:solidFill>
                      <a:srgbClr val="FF0000"/>
                    </a:solidFill>
                  </a:rPr>
                  <a:t>Set of states   </a:t>
                </a:r>
                <a:endParaRPr lang="en-US" dirty="0" smtClean="0">
                  <a:solidFill>
                    <a:srgbClr val="FF0000"/>
                  </a:solidFill>
                </a:endParaRPr>
              </a:p>
              <a:p>
                <a:pPr marL="200025" lvl="1"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𝑄</m:t>
                      </m:r>
                      <m:r>
                        <a:rPr lang="en-US" i="1" dirty="0">
                          <a:latin typeface="Cambria Math" panose="02040503050406030204" pitchFamily="18" charset="0"/>
                        </a:rPr>
                        <m:t>={ </m:t>
                      </m:r>
                      <m:r>
                        <a:rPr lang="en-US" b="0" i="1" dirty="0" smtClean="0">
                          <a:latin typeface="Cambria Math" panose="02040503050406030204" pitchFamily="18" charset="0"/>
                        </a:rPr>
                        <m:t>𝑔𝑜𝑜𝑑</m:t>
                      </m:r>
                      <m:r>
                        <a:rPr lang="en-US" b="0" i="1" dirty="0" smtClean="0">
                          <a:latin typeface="Cambria Math" panose="02040503050406030204" pitchFamily="18" charset="0"/>
                        </a:rPr>
                        <m:t>, </m:t>
                      </m:r>
                      <m:r>
                        <a:rPr lang="en-US" b="0" i="1" dirty="0" smtClean="0">
                          <a:latin typeface="Cambria Math" panose="02040503050406030204" pitchFamily="18" charset="0"/>
                        </a:rPr>
                        <m:t>𝑛𝑒𝑢𝑡𝑟𝑎𝑙</m:t>
                      </m:r>
                      <m:r>
                        <a:rPr lang="en-US" b="0" i="1" dirty="0" smtClean="0">
                          <a:latin typeface="Cambria Math" panose="02040503050406030204" pitchFamily="18" charset="0"/>
                        </a:rPr>
                        <m:t>, </m:t>
                      </m:r>
                      <m:r>
                        <a:rPr lang="en-US" b="0" i="1" dirty="0" smtClean="0">
                          <a:latin typeface="Cambria Math" panose="02040503050406030204" pitchFamily="18" charset="0"/>
                        </a:rPr>
                        <m:t>𝑏𝑎𝑑</m:t>
                      </m:r>
                      <m:r>
                        <a:rPr lang="en-US" i="1" dirty="0">
                          <a:latin typeface="Cambria Math" panose="02040503050406030204" pitchFamily="18" charset="0"/>
                        </a:rPr>
                        <m:t>}</m:t>
                      </m:r>
                    </m:oMath>
                  </m:oMathPara>
                </a14:m>
                <a:endParaRPr lang="en-US" dirty="0"/>
              </a:p>
              <a:p>
                <a:pPr lvl="1"/>
                <a:r>
                  <a:rPr lang="en-US" dirty="0">
                    <a:solidFill>
                      <a:srgbClr val="FF0000"/>
                    </a:solidFill>
                  </a:rPr>
                  <a:t>Transition probabilities between any two </a:t>
                </a:r>
                <a:r>
                  <a:rPr lang="en-US" dirty="0" smtClean="0">
                    <a:solidFill>
                      <a:srgbClr val="FF0000"/>
                    </a:solidFill>
                  </a:rPr>
                  <a:t>states</a:t>
                </a:r>
                <a:r>
                  <a:rPr lang="en-US" dirty="0" smtClean="0"/>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𝑖𝑗</m:t>
                        </m:r>
                      </m:sub>
                    </m:sSub>
                  </m:oMath>
                </a14:m>
                <a:endParaRPr lang="en-US" dirty="0"/>
              </a:p>
              <a:p>
                <a:pPr lvl="1"/>
                <a:r>
                  <a:rPr lang="en-US" dirty="0" smtClean="0">
                    <a:solidFill>
                      <a:srgbClr val="FF0000"/>
                    </a:solidFill>
                  </a:rPr>
                  <a:t>Emission </a:t>
                </a:r>
                <a:r>
                  <a:rPr lang="en-US" dirty="0">
                    <a:solidFill>
                      <a:srgbClr val="FF0000"/>
                    </a:solidFill>
                  </a:rPr>
                  <a:t>probabilities </a:t>
                </a:r>
                <a:r>
                  <a:rPr lang="en-US" dirty="0"/>
                  <a:t>within each </a:t>
                </a:r>
                <a:r>
                  <a:rPr lang="en-US" dirty="0" smtClean="0"/>
                  <a:t>state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𝑒</m:t>
                        </m:r>
                      </m:e>
                      <m:sub>
                        <m:r>
                          <a:rPr lang="en-US" i="1" dirty="0">
                            <a:latin typeface="Cambria Math" panose="02040503050406030204" pitchFamily="18" charset="0"/>
                          </a:rPr>
                          <m:t>𝑖</m:t>
                        </m:r>
                      </m:sub>
                    </m:sSub>
                    <m:d>
                      <m:dPr>
                        <m:ctrlPr>
                          <a:rPr lang="en-US" i="1" dirty="0">
                            <a:latin typeface="Cambria Math" panose="02040503050406030204" pitchFamily="18" charset="0"/>
                          </a:rPr>
                        </m:ctrlPr>
                      </m:dPr>
                      <m:e>
                        <m:r>
                          <a:rPr lang="en-US" b="0" i="1" dirty="0" smtClean="0">
                            <a:latin typeface="Cambria Math" panose="02040503050406030204" pitchFamily="18" charset="0"/>
                          </a:rPr>
                          <m:t>𝑥</m:t>
                        </m:r>
                      </m:e>
                    </m:d>
                  </m:oMath>
                </a14:m>
                <a:endParaRPr lang="en-US" i="1" dirty="0">
                  <a:latin typeface="Cambria Math" panose="02040503050406030204" pitchFamily="18" charset="0"/>
                </a:endParaRPr>
              </a:p>
              <a:p>
                <a:pPr marL="200025" lvl="1" indent="0">
                  <a:buNone/>
                </a:pPr>
                <a:r>
                  <a:rPr lang="en-US" dirty="0"/>
                  <a:t>     </a:t>
                </a:r>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587829" y="856989"/>
                <a:ext cx="4176676" cy="5444238"/>
              </a:xfrm>
              <a:blipFill>
                <a:blip r:embed="rId2"/>
                <a:stretch>
                  <a:fillRect l="-2187" t="-1568" r="-3353"/>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46</a:t>
            </a:fld>
            <a:endParaRPr lang="en-US" altLang="zh-TW"/>
          </a:p>
        </p:txBody>
      </p:sp>
      <p:pic>
        <p:nvPicPr>
          <p:cNvPr id="9"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2726" r="14681"/>
          <a:stretch/>
        </p:blipFill>
        <p:spPr>
          <a:xfrm>
            <a:off x="5117432" y="2467319"/>
            <a:ext cx="4026568" cy="3913188"/>
          </a:xfrm>
          <a:prstGeom prst="rect">
            <a:avLst/>
          </a:prstGeom>
          <a:noFill/>
          <a:ln/>
        </p:spPr>
      </p:pic>
    </p:spTree>
    <p:extLst>
      <p:ext uri="{BB962C8B-B14F-4D97-AF65-F5344CB8AC3E}">
        <p14:creationId xmlns:p14="http://schemas.microsoft.com/office/powerpoint/2010/main" val="25526708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Another example: Teacher-mood-model</a:t>
            </a: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587829" y="856989"/>
                <a:ext cx="8020594" cy="5736316"/>
              </a:xfrm>
            </p:spPr>
            <p:txBody>
              <a:bodyPr>
                <a:noAutofit/>
              </a:bodyPr>
              <a:lstStyle/>
              <a:p>
                <a:r>
                  <a:rPr lang="en-US" dirty="0" smtClean="0"/>
                  <a:t>One week, your teacher gave the following homework assignments:</a:t>
                </a:r>
              </a:p>
              <a:p>
                <a:endParaRPr lang="en-US" dirty="0"/>
              </a:p>
              <a:p>
                <a:endParaRPr lang="en-US" sz="1800" dirty="0"/>
              </a:p>
              <a:p>
                <a:r>
                  <a:rPr lang="en-US" cap="small" dirty="0" smtClean="0">
                    <a:solidFill>
                      <a:srgbClr val="FF0000"/>
                    </a:solidFill>
                  </a:rPr>
                  <a:t>Questions</a:t>
                </a:r>
              </a:p>
              <a:p>
                <a:r>
                  <a:rPr lang="en-US" dirty="0" smtClean="0"/>
                  <a:t>What did his mood curve look like most likely that week?</a:t>
                </a:r>
              </a:p>
              <a:p>
                <a:pPr lvl="1"/>
                <a:r>
                  <a:rPr lang="en-US" dirty="0" smtClean="0"/>
                  <a:t>Searching for the most probable path – Viterbi algorithm</a:t>
                </a:r>
              </a:p>
              <a:p>
                <a:r>
                  <a:rPr lang="en-US" dirty="0" smtClean="0"/>
                  <a:t>What is the probability that he would assign this order of homework assignments?</a:t>
                </a:r>
              </a:p>
              <a:p>
                <a:pPr lvl="1"/>
                <a:r>
                  <a:rPr lang="en-US" dirty="0" smtClean="0"/>
                  <a:t>Probability of a sequence - Forward algorithm</a:t>
                </a:r>
              </a:p>
              <a:p>
                <a:r>
                  <a:rPr lang="en-US" dirty="0" smtClean="0"/>
                  <a:t>How do we adjust the model parameters </a:t>
                </a:r>
                <a14:m>
                  <m:oMath xmlns:m="http://schemas.openxmlformats.org/officeDocument/2006/math">
                    <m:r>
                      <a:rPr lang="en-US" i="1" dirty="0" smtClean="0">
                        <a:latin typeface="Cambria Math" panose="02040503050406030204" pitchFamily="18" charset="0"/>
                      </a:rPr>
                      <m:t>𝜆</m:t>
                    </m:r>
                    <m:d>
                      <m:dPr>
                        <m:ctrlPr>
                          <a:rPr lang="en-US" i="1" dirty="0" smtClean="0">
                            <a:latin typeface="Cambria Math" panose="02040503050406030204" pitchFamily="18" charset="0"/>
                          </a:rPr>
                        </m:ctrlPr>
                      </m:dPr>
                      <m:e>
                        <m:r>
                          <a:rPr lang="en-US" b="0" i="1" dirty="0" smtClean="0">
                            <a:latin typeface="Cambria Math" panose="02040503050406030204" pitchFamily="18" charset="0"/>
                          </a:rPr>
                          <m:t>𝑄</m:t>
                        </m:r>
                        <m:r>
                          <a:rPr lang="en-US" i="1" dirty="0" err="1"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smtClean="0">
                                <a:latin typeface="Cambria Math" panose="02040503050406030204" pitchFamily="18" charset="0"/>
                              </a:rPr>
                              <m:t>𝑎</m:t>
                            </m:r>
                          </m:e>
                          <m:sub>
                            <m:r>
                              <a:rPr lang="en-US" i="1" dirty="0" err="1" smtClean="0">
                                <a:latin typeface="Cambria Math" panose="02040503050406030204" pitchFamily="18" charset="0"/>
                              </a:rPr>
                              <m:t>𝑖𝑗</m:t>
                            </m:r>
                          </m:sub>
                        </m:sSub>
                        <m:r>
                          <a:rPr lang="en-US" i="1" dirty="0" err="1"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smtClean="0">
                                <a:latin typeface="Cambria Math" panose="02040503050406030204" pitchFamily="18" charset="0"/>
                              </a:rPr>
                              <m:t>𝑒</m:t>
                            </m:r>
                          </m:e>
                          <m:sub>
                            <m:r>
                              <a:rPr lang="en-US" i="1" dirty="0" err="1" smtClean="0">
                                <a:latin typeface="Cambria Math" panose="02040503050406030204" pitchFamily="18" charset="0"/>
                              </a:rPr>
                              <m:t>𝑖</m:t>
                            </m:r>
                          </m:sub>
                        </m:sSub>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𝑥</m:t>
                            </m:r>
                          </m:e>
                        </m:d>
                      </m:e>
                    </m:d>
                    <m:r>
                      <a:rPr lang="en-US" i="1" dirty="0" smtClean="0">
                        <a:latin typeface="Cambria Math" panose="02040503050406030204" pitchFamily="18" charset="0"/>
                      </a:rPr>
                      <m:t> </m:t>
                    </m:r>
                  </m:oMath>
                </a14:m>
                <a:r>
                  <a:rPr lang="en-US" dirty="0" smtClean="0"/>
                  <a:t>to maximize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b="0" i="1" dirty="0" smtClean="0">
                        <a:latin typeface="Cambria Math" panose="02040503050406030204" pitchFamily="18" charset="0"/>
                      </a:rPr>
                      <m:t>𝜋</m:t>
                    </m:r>
                    <m:r>
                      <a:rPr lang="en-US" i="1" dirty="0" smtClean="0">
                        <a:latin typeface="Cambria Math" panose="02040503050406030204" pitchFamily="18" charset="0"/>
                      </a:rPr>
                      <m:t>| </m:t>
                    </m:r>
                    <m:r>
                      <a:rPr lang="en-US" b="0" i="1" dirty="0" smtClean="0">
                        <a:latin typeface="Cambria Math" panose="02040503050406030204" pitchFamily="18" charset="0"/>
                      </a:rPr>
                      <m:t>𝑀</m:t>
                    </m:r>
                    <m:r>
                      <a:rPr lang="en-US" i="1" dirty="0" smtClean="0">
                        <a:latin typeface="Cambria Math" panose="02040503050406030204" pitchFamily="18" charset="0"/>
                      </a:rPr>
                      <m:t>)</m:t>
                    </m:r>
                  </m:oMath>
                </a14:m>
                <a:endParaRPr lang="en-US" dirty="0" smtClean="0"/>
              </a:p>
              <a:p>
                <a:pPr lvl="1"/>
                <a:r>
                  <a:rPr lang="en-US" dirty="0" smtClean="0"/>
                  <a:t>create a HMM for a given sequence set</a:t>
                </a:r>
                <a:endParaRPr 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587829" y="856989"/>
                <a:ext cx="8020594" cy="5736316"/>
              </a:xfrm>
              <a:blipFill>
                <a:blip r:embed="rId2"/>
                <a:stretch>
                  <a:fillRect l="-1140" t="-148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47</a:t>
            </a:fld>
            <a:endParaRPr lang="en-US" altLang="zh-TW"/>
          </a:p>
        </p:txBody>
      </p:sp>
      <p:graphicFrame>
        <p:nvGraphicFramePr>
          <p:cNvPr id="7" name="表格 6"/>
          <p:cNvGraphicFramePr>
            <a:graphicFrameLocks noGrp="1"/>
          </p:cNvGraphicFramePr>
          <p:nvPr>
            <p:extLst>
              <p:ext uri="{D42A27DB-BD31-4B8C-83A1-F6EECF244321}">
                <p14:modId xmlns:p14="http://schemas.microsoft.com/office/powerpoint/2010/main" val="4287164835"/>
              </p:ext>
            </p:extLst>
          </p:nvPr>
        </p:nvGraphicFramePr>
        <p:xfrm>
          <a:off x="693496" y="1669716"/>
          <a:ext cx="7809260" cy="792480"/>
        </p:xfrm>
        <a:graphic>
          <a:graphicData uri="http://schemas.openxmlformats.org/drawingml/2006/table">
            <a:tbl>
              <a:tblPr firstRow="1" bandRow="1">
                <a:tableStyleId>{5C22544A-7EE6-4342-B048-85BDC9FD1C3A}</a:tableStyleId>
              </a:tblPr>
              <a:tblGrid>
                <a:gridCol w="1561852">
                  <a:extLst>
                    <a:ext uri="{9D8B030D-6E8A-4147-A177-3AD203B41FA5}">
                      <a16:colId xmlns:a16="http://schemas.microsoft.com/office/drawing/2014/main" val="324748529"/>
                    </a:ext>
                  </a:extLst>
                </a:gridCol>
                <a:gridCol w="1561852">
                  <a:extLst>
                    <a:ext uri="{9D8B030D-6E8A-4147-A177-3AD203B41FA5}">
                      <a16:colId xmlns:a16="http://schemas.microsoft.com/office/drawing/2014/main" val="2762362886"/>
                    </a:ext>
                  </a:extLst>
                </a:gridCol>
                <a:gridCol w="1561852">
                  <a:extLst>
                    <a:ext uri="{9D8B030D-6E8A-4147-A177-3AD203B41FA5}">
                      <a16:colId xmlns:a16="http://schemas.microsoft.com/office/drawing/2014/main" val="1580701858"/>
                    </a:ext>
                  </a:extLst>
                </a:gridCol>
                <a:gridCol w="1561852">
                  <a:extLst>
                    <a:ext uri="{9D8B030D-6E8A-4147-A177-3AD203B41FA5}">
                      <a16:colId xmlns:a16="http://schemas.microsoft.com/office/drawing/2014/main" val="1282761939"/>
                    </a:ext>
                  </a:extLst>
                </a:gridCol>
                <a:gridCol w="1561852">
                  <a:extLst>
                    <a:ext uri="{9D8B030D-6E8A-4147-A177-3AD203B41FA5}">
                      <a16:colId xmlns:a16="http://schemas.microsoft.com/office/drawing/2014/main" val="864918379"/>
                    </a:ext>
                  </a:extLst>
                </a:gridCol>
              </a:tblGrid>
              <a:tr h="370840">
                <a:tc>
                  <a:txBody>
                    <a:bodyPr/>
                    <a:lstStyle/>
                    <a:p>
                      <a:pPr algn="ctr"/>
                      <a:r>
                        <a:rPr lang="en-US" sz="2000" dirty="0" smtClean="0"/>
                        <a:t>Monday</a:t>
                      </a:r>
                      <a:endParaRPr lang="en-US" sz="2000" dirty="0"/>
                    </a:p>
                  </a:txBody>
                  <a:tcPr/>
                </a:tc>
                <a:tc>
                  <a:txBody>
                    <a:bodyPr/>
                    <a:lstStyle/>
                    <a:p>
                      <a:pPr algn="ctr"/>
                      <a:r>
                        <a:rPr lang="en-US" sz="2000" dirty="0" smtClean="0"/>
                        <a:t>Tuesday</a:t>
                      </a:r>
                      <a:endParaRPr lang="en-US" sz="2000" dirty="0"/>
                    </a:p>
                  </a:txBody>
                  <a:tcPr/>
                </a:tc>
                <a:tc>
                  <a:txBody>
                    <a:bodyPr/>
                    <a:lstStyle/>
                    <a:p>
                      <a:pPr algn="ctr"/>
                      <a:r>
                        <a:rPr lang="en-US" sz="2000" dirty="0" smtClean="0"/>
                        <a:t>Wednesday</a:t>
                      </a:r>
                      <a:endParaRPr lang="en-US" sz="2000" dirty="0"/>
                    </a:p>
                  </a:txBody>
                  <a:tcPr/>
                </a:tc>
                <a:tc>
                  <a:txBody>
                    <a:bodyPr/>
                    <a:lstStyle/>
                    <a:p>
                      <a:pPr algn="ctr"/>
                      <a:r>
                        <a:rPr lang="en-US" sz="2000" dirty="0" smtClean="0"/>
                        <a:t>Thursday</a:t>
                      </a:r>
                      <a:endParaRPr lang="en-US" sz="2000" dirty="0"/>
                    </a:p>
                  </a:txBody>
                  <a:tcPr/>
                </a:tc>
                <a:tc>
                  <a:txBody>
                    <a:bodyPr/>
                    <a:lstStyle/>
                    <a:p>
                      <a:pPr algn="ctr"/>
                      <a:r>
                        <a:rPr lang="en-US" sz="2000" dirty="0" smtClean="0"/>
                        <a:t>Friday</a:t>
                      </a:r>
                      <a:endParaRPr lang="en-US" sz="2000" dirty="0"/>
                    </a:p>
                  </a:txBody>
                  <a:tcPr/>
                </a:tc>
                <a:extLst>
                  <a:ext uri="{0D108BD9-81ED-4DB2-BD59-A6C34878D82A}">
                    <a16:rowId xmlns:a16="http://schemas.microsoft.com/office/drawing/2014/main" val="888396608"/>
                  </a:ext>
                </a:extLst>
              </a:tr>
              <a:tr h="370840">
                <a:tc>
                  <a:txBody>
                    <a:bodyPr/>
                    <a:lstStyle/>
                    <a:p>
                      <a:pPr algn="ctr"/>
                      <a:r>
                        <a:rPr lang="en-US" sz="2000" dirty="0" smtClean="0"/>
                        <a:t>A</a:t>
                      </a:r>
                      <a:endParaRPr lang="en-US" sz="2000" dirty="0"/>
                    </a:p>
                  </a:txBody>
                  <a:tcPr anchor="ctr"/>
                </a:tc>
                <a:tc>
                  <a:txBody>
                    <a:bodyPr/>
                    <a:lstStyle/>
                    <a:p>
                      <a:pPr algn="ctr"/>
                      <a:r>
                        <a:rPr lang="en-US" sz="2000" dirty="0" smtClean="0"/>
                        <a:t>C</a:t>
                      </a:r>
                      <a:endParaRPr lang="en-US" sz="2000" dirty="0"/>
                    </a:p>
                  </a:txBody>
                  <a:tcPr anchor="ctr"/>
                </a:tc>
                <a:tc>
                  <a:txBody>
                    <a:bodyPr/>
                    <a:lstStyle/>
                    <a:p>
                      <a:pPr algn="ctr"/>
                      <a:r>
                        <a:rPr lang="en-US" sz="2000" dirty="0" smtClean="0"/>
                        <a:t>B</a:t>
                      </a:r>
                      <a:endParaRPr lang="en-US" sz="2000" dirty="0"/>
                    </a:p>
                  </a:txBody>
                  <a:tcPr anchor="ctr"/>
                </a:tc>
                <a:tc>
                  <a:txBody>
                    <a:bodyPr/>
                    <a:lstStyle/>
                    <a:p>
                      <a:pPr algn="ctr"/>
                      <a:r>
                        <a:rPr lang="en-US" sz="2000" dirty="0" smtClean="0"/>
                        <a:t>A</a:t>
                      </a:r>
                      <a:endParaRPr lang="en-US" sz="2000" dirty="0"/>
                    </a:p>
                  </a:txBody>
                  <a:tcPr anchor="ctr"/>
                </a:tc>
                <a:tc>
                  <a:txBody>
                    <a:bodyPr/>
                    <a:lstStyle/>
                    <a:p>
                      <a:pPr algn="ctr"/>
                      <a:r>
                        <a:rPr lang="en-US" sz="2000" dirty="0" smtClean="0"/>
                        <a:t>C</a:t>
                      </a:r>
                      <a:endParaRPr lang="en-US" sz="2000" dirty="0"/>
                    </a:p>
                  </a:txBody>
                  <a:tcPr anchor="ctr"/>
                </a:tc>
                <a:extLst>
                  <a:ext uri="{0D108BD9-81ED-4DB2-BD59-A6C34878D82A}">
                    <a16:rowId xmlns:a16="http://schemas.microsoft.com/office/drawing/2014/main" val="4151211663"/>
                  </a:ext>
                </a:extLst>
              </a:tr>
            </a:tbl>
          </a:graphicData>
        </a:graphic>
      </p:graphicFrame>
    </p:spTree>
    <p:extLst>
      <p:ext uri="{BB962C8B-B14F-4D97-AF65-F5344CB8AC3E}">
        <p14:creationId xmlns:p14="http://schemas.microsoft.com/office/powerpoint/2010/main" val="10103126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HMM: Viterbi algorithm</a:t>
            </a:r>
            <a:endParaRPr 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en-US" cap="small" dirty="0" smtClean="0">
                    <a:solidFill>
                      <a:srgbClr val="FF0000"/>
                    </a:solidFill>
                  </a:rPr>
                  <a:t>Given</a:t>
                </a:r>
              </a:p>
              <a:p>
                <a:r>
                  <a:rPr lang="en-US" dirty="0"/>
                  <a:t>Hidden Markov model:  </a:t>
                </a:r>
                <a14:m>
                  <m:oMath xmlns:m="http://schemas.openxmlformats.org/officeDocument/2006/math">
                    <m:r>
                      <a:rPr lang="en-US" i="1" dirty="0" smtClean="0">
                        <a:latin typeface="Cambria Math" panose="02040503050406030204" pitchFamily="18" charset="0"/>
                      </a:rPr>
                      <m:t>𝑄</m:t>
                    </m:r>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smtClean="0">
                            <a:latin typeface="Cambria Math" panose="02040503050406030204" pitchFamily="18" charset="0"/>
                          </a:rPr>
                          <m:t>𝑎</m:t>
                        </m:r>
                      </m:e>
                      <m:sub>
                        <m:r>
                          <a:rPr lang="en-US" i="1" dirty="0" err="1" smtClean="0">
                            <a:latin typeface="Cambria Math" panose="02040503050406030204" pitchFamily="18" charset="0"/>
                          </a:rPr>
                          <m:t>𝑖𝑗</m:t>
                        </m:r>
                      </m:sub>
                    </m:sSub>
                    <m:r>
                      <a:rPr lang="en-US" i="1" dirty="0" smtClean="0">
                        <a:latin typeface="Cambria Math" panose="02040503050406030204" pitchFamily="18" charset="0"/>
                      </a:rPr>
                      <m:t> </m:t>
                    </m:r>
                    <m:r>
                      <a:rPr lang="en-US" i="1" dirty="0">
                        <a:latin typeface="Cambria Math" panose="02040503050406030204" pitchFamily="18" charset="0"/>
                      </a:rPr>
                      <m:t>,</m:t>
                    </m:r>
                    <m:r>
                      <m:rPr>
                        <m:sty m:val="p"/>
                      </m:rPr>
                      <a:rPr lang="en-US" i="0" dirty="0">
                        <a:latin typeface="Cambria Math" panose="02040503050406030204" pitchFamily="18" charset="0"/>
                      </a:rPr>
                      <m:t>Σ</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smtClean="0">
                            <a:latin typeface="Cambria Math" panose="02040503050406030204" pitchFamily="18" charset="0"/>
                          </a:rPr>
                          <m:t>𝑒</m:t>
                        </m:r>
                      </m:e>
                      <m:sub>
                        <m:r>
                          <a:rPr lang="en-US" i="1" dirty="0" err="1" smtClean="0">
                            <a:latin typeface="Cambria Math" panose="02040503050406030204" pitchFamily="18" charset="0"/>
                          </a:rPr>
                          <m:t>𝑖</m:t>
                        </m:r>
                      </m:sub>
                    </m:sSub>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𝑥</m:t>
                        </m:r>
                      </m:e>
                    </m:d>
                  </m:oMath>
                </a14:m>
                <a:endParaRPr lang="en-US" dirty="0"/>
              </a:p>
              <a:p>
                <a:r>
                  <a:rPr lang="en-US" dirty="0"/>
                  <a:t>Observed symbol sequence </a:t>
                </a:r>
                <a14:m>
                  <m:oMath xmlns:m="http://schemas.openxmlformats.org/officeDocument/2006/math">
                    <m:r>
                      <a:rPr lang="en-US" b="0" i="1" smtClean="0">
                        <a:latin typeface="Cambria Math" panose="02040503050406030204" pitchFamily="18" charset="0"/>
                      </a:rPr>
                      <m:t>𝜋</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oMath>
                </a14:m>
                <a:r>
                  <a:rPr lang="en-US" dirty="0" smtClean="0"/>
                  <a:t>.</a:t>
                </a:r>
                <a:endParaRPr lang="en-US" dirty="0"/>
              </a:p>
              <a:p>
                <a:r>
                  <a:rPr lang="en-US" dirty="0" smtClean="0"/>
                  <a:t>Most </a:t>
                </a:r>
                <a:r>
                  <a:rPr lang="en-US" dirty="0"/>
                  <a:t>probable path of states that resulted in symbol sequence </a:t>
                </a:r>
                <a14:m>
                  <m:oMath xmlns:m="http://schemas.openxmlformats.org/officeDocument/2006/math">
                    <m:r>
                      <a:rPr lang="en-US" i="1">
                        <a:latin typeface="Cambria Math" panose="02040503050406030204" pitchFamily="18" charset="0"/>
                      </a:rPr>
                      <m:t>𝜋</m:t>
                    </m:r>
                  </m:oMath>
                </a14:m>
                <a:r>
                  <a:rPr lang="en-US" dirty="0" smtClean="0"/>
                  <a:t>.</a:t>
                </a:r>
                <a:endParaRPr lang="en-US" dirty="0"/>
              </a:p>
              <a:p>
                <a:r>
                  <a:rPr lang="en-US" dirty="0" smtClean="0"/>
                  <a:t>Let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𝑣</m:t>
                        </m:r>
                      </m:e>
                      <m:sub>
                        <m:r>
                          <a:rPr lang="en-US" b="0" i="1" dirty="0" smtClean="0">
                            <a:latin typeface="Cambria Math" panose="02040503050406030204" pitchFamily="18" charset="0"/>
                          </a:rPr>
                          <m:t>𝑖</m:t>
                        </m:r>
                      </m:sub>
                    </m:sSub>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𝑘</m:t>
                        </m:r>
                      </m:e>
                    </m:d>
                  </m:oMath>
                </a14:m>
                <a:r>
                  <a:rPr lang="en-US" dirty="0"/>
                  <a:t> be the probability of the most probable path of the symbol sequence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𝑘</m:t>
                        </m:r>
                      </m:sub>
                    </m:sSub>
                  </m:oMath>
                </a14:m>
                <a:r>
                  <a:rPr lang="en-US" dirty="0" smtClean="0"/>
                  <a:t> ending </a:t>
                </a:r>
                <a:r>
                  <a:rPr lang="en-US" dirty="0"/>
                  <a:t>in state </a:t>
                </a:r>
                <a14:m>
                  <m:oMath xmlns:m="http://schemas.openxmlformats.org/officeDocument/2006/math">
                    <m:r>
                      <a:rPr lang="en-US" i="1" dirty="0" smtClean="0">
                        <a:latin typeface="Cambria Math" panose="02040503050406030204" pitchFamily="18" charset="0"/>
                      </a:rPr>
                      <m:t>𝑖</m:t>
                    </m:r>
                  </m:oMath>
                </a14:m>
                <a:r>
                  <a:rPr lang="en-US" dirty="0" smtClean="0"/>
                  <a:t>. </a:t>
                </a:r>
                <a:r>
                  <a:rPr lang="en-US" dirty="0"/>
                  <a:t>Then</a:t>
                </a:r>
                <a:r>
                  <a:rPr lang="en-US" dirty="0" smtClean="0"/>
                  <a:t>:</a:t>
                </a:r>
              </a:p>
              <a:p>
                <a:endParaRPr lang="en-US" dirty="0"/>
              </a:p>
              <a:p>
                <a:endParaRPr lang="en-US" dirty="0"/>
              </a:p>
              <a:p>
                <a:endParaRPr 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76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48</a:t>
            </a:fld>
            <a:endParaRPr lang="en-US" altLang="zh-TW"/>
          </a:p>
        </p:txBody>
      </p:sp>
      <mc:AlternateContent xmlns:mc="http://schemas.openxmlformats.org/markup-compatibility/2006">
        <mc:Choice xmlns:a14="http://schemas.microsoft.com/office/drawing/2010/main" Requires="a14">
          <p:sp>
            <p:nvSpPr>
              <p:cNvPr id="7" name="矩形 6"/>
              <p:cNvSpPr/>
              <p:nvPr/>
            </p:nvSpPr>
            <p:spPr>
              <a:xfrm>
                <a:off x="1169028" y="4244335"/>
                <a:ext cx="5572999" cy="10587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𝑙</m:t>
                          </m:r>
                        </m:sub>
                      </m:sSub>
                      <m:d>
                        <m:dPr>
                          <m:ctrlPr>
                            <a:rPr lang="en-US" sz="2400" i="1">
                              <a:latin typeface="Cambria Math" panose="02040503050406030204" pitchFamily="18" charset="0"/>
                            </a:rPr>
                          </m:ctrlPr>
                        </m:dPr>
                        <m:e>
                          <m:r>
                            <a:rPr lang="en-US" sz="2400" i="1">
                              <a:latin typeface="Cambria Math" panose="02040503050406030204" pitchFamily="18" charset="0"/>
                            </a:rPr>
                            <m:t>𝑘</m:t>
                          </m:r>
                          <m:r>
                            <a:rPr lang="en-US" sz="2400" i="1">
                              <a:latin typeface="Cambria Math" panose="02040503050406030204" pitchFamily="18" charset="0"/>
                            </a:rPr>
                            <m:t>+1</m:t>
                          </m:r>
                        </m:e>
                      </m:d>
                      <m:r>
                        <a:rPr lang="en-US" sz="2400" i="1">
                          <a:latin typeface="Cambria Math" panose="02040503050406030204" pitchFamily="18" charset="0"/>
                        </a:rPr>
                        <m:t>=</m:t>
                      </m:r>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r>
                                <a:rPr lang="en-US" sz="2400" i="1">
                                  <a:latin typeface="Cambria Math" panose="02040503050406030204" pitchFamily="18" charset="0"/>
                                </a:rPr>
                                <m:t>𝑖</m:t>
                              </m:r>
                            </m:lim>
                          </m:limLow>
                        </m:fName>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𝑙</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b="0" i="1" smtClean="0">
                                      <a:latin typeface="Cambria Math" panose="02040503050406030204" pitchFamily="18" charset="0"/>
                                    </a:rPr>
                                    <m:t>𝑥</m:t>
                                  </m:r>
                                </m:e>
                                <m:sub>
                                  <m:r>
                                    <a:rPr lang="en-US" sz="2400" i="1">
                                      <a:latin typeface="Cambria Math" panose="02040503050406030204" pitchFamily="18" charset="0"/>
                                    </a:rPr>
                                    <m:t>𝑘</m:t>
                                  </m:r>
                                  <m:r>
                                    <a:rPr lang="en-US" sz="2400" i="1">
                                      <a:latin typeface="Cambria Math" panose="02040503050406030204" pitchFamily="18" charset="0"/>
                                    </a:rPr>
                                    <m:t>+1</m:t>
                                  </m:r>
                                </m:sub>
                              </m:sSub>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r>
                                <a:rPr lang="en-US" sz="2400" i="1">
                                  <a:latin typeface="Cambria Math" panose="02040503050406030204" pitchFamily="18" charset="0"/>
                                </a:rPr>
                                <m:t>𝑘</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𝑎</m:t>
                              </m:r>
                            </m:e>
                            <m:sub>
                              <m:r>
                                <a:rPr lang="en-US" sz="2400" i="1">
                                  <a:latin typeface="Cambria Math" panose="02040503050406030204" pitchFamily="18" charset="0"/>
                                </a:rPr>
                                <m:t>𝑖𝑙</m:t>
                              </m:r>
                            </m:sub>
                          </m:sSub>
                          <m:r>
                            <a:rPr lang="en-US" sz="2400" i="1">
                              <a:latin typeface="Cambria Math" panose="02040503050406030204" pitchFamily="18" charset="0"/>
                            </a:rPr>
                            <m:t>)</m:t>
                          </m:r>
                        </m:e>
                      </m:func>
                    </m:oMath>
                  </m:oMathPara>
                </a14:m>
                <a:endParaRPr lang="en-US" sz="2400" dirty="0" smtClean="0"/>
              </a:p>
              <a:p>
                <a:pPr/>
                <a14:m>
                  <m:oMathPara xmlns:m="http://schemas.openxmlformats.org/officeDocument/2006/math">
                    <m:oMathParaPr>
                      <m:jc m:val="right"/>
                    </m:oMathParaPr>
                    <m:oMath xmlns:m="http://schemas.openxmlformats.org/officeDocument/2006/math">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𝑙</m:t>
                          </m:r>
                        </m:sub>
                      </m:sSub>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𝑘</m:t>
                              </m:r>
                              <m:r>
                                <a:rPr lang="en-US" sz="2400" b="0" i="1" smtClean="0">
                                  <a:latin typeface="Cambria Math" panose="02040503050406030204" pitchFamily="18" charset="0"/>
                                </a:rPr>
                                <m:t>+1</m:t>
                              </m:r>
                            </m:sub>
                          </m:sSub>
                        </m:e>
                      </m:d>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0" i="1" smtClean="0">
                                  <a:latin typeface="Cambria Math" panose="02040503050406030204" pitchFamily="18" charset="0"/>
                                </a:rPr>
                                <m:t>𝑖</m:t>
                              </m:r>
                            </m:lim>
                          </m:limLow>
                        </m:fName>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𝑖</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𝑘</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𝑖𝑙</m:t>
                                  </m:r>
                                </m:sub>
                              </m:sSub>
                            </m:e>
                          </m:d>
                        </m:e>
                      </m:func>
                      <m:r>
                        <a:rPr lang="en-US" sz="2400" b="0" i="1">
                          <a:latin typeface="Cambria Math" panose="02040503050406030204" pitchFamily="18" charset="0"/>
                        </a:rPr>
                        <m:t> </m:t>
                      </m:r>
                      <m:r>
                        <a:rPr lang="en-US" sz="2400" b="0" i="1" smtClean="0">
                          <a:latin typeface="Cambria Math" panose="02040503050406030204" pitchFamily="18" charset="0"/>
                        </a:rPr>
                        <m:t> </m:t>
                      </m:r>
                    </m:oMath>
                  </m:oMathPara>
                </a14:m>
                <a:endParaRPr lang="en-US" sz="2400" dirty="0"/>
              </a:p>
            </p:txBody>
          </p:sp>
        </mc:Choice>
        <mc:Fallback>
          <p:sp>
            <p:nvSpPr>
              <p:cNvPr id="7" name="矩形 6"/>
              <p:cNvSpPr>
                <a:spLocks noRot="1" noChangeAspect="1" noMove="1" noResize="1" noEditPoints="1" noAdjustHandles="1" noChangeArrowheads="1" noChangeShapeType="1" noTextEdit="1"/>
              </p:cNvSpPr>
              <p:nvPr/>
            </p:nvSpPr>
            <p:spPr>
              <a:xfrm>
                <a:off x="1169028" y="4244335"/>
                <a:ext cx="5572999" cy="1058751"/>
              </a:xfrm>
              <a:prstGeom prst="rect">
                <a:avLst/>
              </a:prstGeom>
              <a:blipFill>
                <a:blip r:embed="rId3"/>
                <a:stretch>
                  <a:fillRect b="-1724"/>
                </a:stretch>
              </a:blipFill>
            </p:spPr>
            <p:txBody>
              <a:bodyPr/>
              <a:lstStyle/>
              <a:p>
                <a:r>
                  <a:rPr lang="en-US">
                    <a:noFill/>
                  </a:rPr>
                  <a:t> </a:t>
                </a:r>
              </a:p>
            </p:txBody>
          </p:sp>
        </mc:Fallback>
      </mc:AlternateContent>
    </p:spTree>
    <p:extLst>
      <p:ext uri="{BB962C8B-B14F-4D97-AF65-F5344CB8AC3E}">
        <p14:creationId xmlns:p14="http://schemas.microsoft.com/office/powerpoint/2010/main" val="39259170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HMM: Viterbi algorithm</a:t>
            </a: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en-US" dirty="0" smtClean="0"/>
                  <a:t>Matrix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𝑣</m:t>
                        </m:r>
                      </m:e>
                      <m:sub>
                        <m:r>
                          <a:rPr lang="en-US" b="0" i="1" dirty="0" smtClean="0">
                            <a:latin typeface="Cambria Math" panose="02040503050406030204" pitchFamily="18" charset="0"/>
                          </a:rPr>
                          <m:t>𝑖</m:t>
                        </m:r>
                      </m:sub>
                    </m:sSub>
                    <m:r>
                      <a:rPr lang="en-US" i="1" dirty="0">
                        <a:latin typeface="Cambria Math" panose="02040503050406030204" pitchFamily="18" charset="0"/>
                      </a:rPr>
                      <m:t>(</m:t>
                    </m:r>
                    <m:r>
                      <a:rPr lang="en-US" b="0" i="1" dirty="0" smtClean="0">
                        <a:latin typeface="Cambria Math" panose="02040503050406030204" pitchFamily="18" charset="0"/>
                      </a:rPr>
                      <m:t>𝑘</m:t>
                    </m:r>
                    <m:r>
                      <a:rPr lang="en-US" i="1" dirty="0">
                        <a:latin typeface="Cambria Math" panose="02040503050406030204" pitchFamily="18" charset="0"/>
                      </a:rPr>
                      <m:t>)</m:t>
                    </m:r>
                  </m:oMath>
                </a14:m>
                <a:r>
                  <a:rPr lang="en-US" dirty="0"/>
                  <a:t>, where </a:t>
                </a:r>
                <a14:m>
                  <m:oMath xmlns:m="http://schemas.openxmlformats.org/officeDocument/2006/math">
                    <m:r>
                      <a:rPr lang="en-US" i="1" dirty="0" smtClean="0">
                        <a:latin typeface="Cambria Math" panose="02040503050406030204" pitchFamily="18" charset="0"/>
                      </a:rPr>
                      <m:t>𝑘</m:t>
                    </m:r>
                    <m:r>
                      <a:rPr lang="en-US" b="0" i="1" dirty="0" smtClean="0">
                        <a:latin typeface="Cambria Math" panose="02040503050406030204" pitchFamily="18" charset="0"/>
                      </a:rPr>
                      <m:t>∈</m:t>
                    </m:r>
                    <m:r>
                      <a:rPr lang="en-US" b="0" i="1" dirty="0" smtClean="0">
                        <a:latin typeface="Cambria Math" panose="02040503050406030204" pitchFamily="18" charset="0"/>
                      </a:rPr>
                      <m:t>𝑄</m:t>
                    </m:r>
                  </m:oMath>
                </a14:m>
                <a:r>
                  <a:rPr lang="en-US" dirty="0" smtClean="0"/>
                  <a:t> and </a:t>
                </a:r>
                <a14:m>
                  <m:oMath xmlns:m="http://schemas.openxmlformats.org/officeDocument/2006/math">
                    <m:r>
                      <a:rPr lang="en-US" i="1" dirty="0" smtClean="0">
                        <a:latin typeface="Cambria Math" panose="02040503050406030204" pitchFamily="18" charset="0"/>
                      </a:rPr>
                      <m:t>1≤</m:t>
                    </m:r>
                    <m:r>
                      <a:rPr lang="en-US" b="0" i="1" dirty="0" smtClean="0">
                        <a:latin typeface="Cambria Math" panose="02040503050406030204" pitchFamily="18" charset="0"/>
                      </a:rPr>
                      <m:t>𝑙</m:t>
                    </m:r>
                    <m:r>
                      <a:rPr lang="en-US" i="1" dirty="0" smtClean="0">
                        <a:latin typeface="Cambria Math" panose="02040503050406030204" pitchFamily="18" charset="0"/>
                      </a:rPr>
                      <m:t>≤ </m:t>
                    </m:r>
                    <m:r>
                      <a:rPr lang="en-US" i="1" dirty="0" smtClean="0">
                        <a:latin typeface="Cambria Math" panose="02040503050406030204" pitchFamily="18" charset="0"/>
                      </a:rPr>
                      <m:t>𝑛</m:t>
                    </m:r>
                  </m:oMath>
                </a14:m>
                <a:r>
                  <a:rPr lang="en-US" dirty="0" smtClean="0"/>
                  <a:t>.</a:t>
                </a:r>
              </a:p>
              <a:p>
                <a:pPr>
                  <a:spcBef>
                    <a:spcPts val="2400"/>
                  </a:spcBef>
                  <a:spcAft>
                    <a:spcPts val="1200"/>
                  </a:spcAft>
                </a:pPr>
                <a:r>
                  <a:rPr lang="en-US" dirty="0" smtClean="0"/>
                  <a:t>Initialization</a:t>
                </a:r>
                <a:r>
                  <a:rPr lang="en-US" dirty="0"/>
                  <a:t>: </a:t>
                </a:r>
                <a:r>
                  <a:rPr lang="en-US" dirty="0" smtClean="0"/>
                  <a:t>                                    for </a:t>
                </a:r>
                <a:r>
                  <a:rPr lang="en-US" dirty="0"/>
                  <a:t>all states </a:t>
                </a:r>
                <a14:m>
                  <m:oMath xmlns:m="http://schemas.openxmlformats.org/officeDocument/2006/math">
                    <m:r>
                      <a:rPr lang="en-US" i="1" dirty="0">
                        <a:latin typeface="Cambria Math" panose="02040503050406030204" pitchFamily="18" charset="0"/>
                      </a:rPr>
                      <m:t>𝑘</m:t>
                    </m:r>
                    <m:r>
                      <a:rPr lang="en-US" i="1" dirty="0">
                        <a:latin typeface="Cambria Math" panose="02040503050406030204" pitchFamily="18" charset="0"/>
                      </a:rPr>
                      <m:t>∈</m:t>
                    </m:r>
                    <m:r>
                      <a:rPr lang="en-US" i="1" dirty="0">
                        <a:latin typeface="Cambria Math" panose="02040503050406030204" pitchFamily="18" charset="0"/>
                      </a:rPr>
                      <m:t>𝑄</m:t>
                    </m:r>
                  </m:oMath>
                </a14:m>
                <a:r>
                  <a:rPr lang="en-US" dirty="0"/>
                  <a:t> </a:t>
                </a:r>
                <a:r>
                  <a:rPr lang="en-US" dirty="0" smtClean="0"/>
                  <a:t>.</a:t>
                </a:r>
                <a:endParaRPr lang="en-US" dirty="0"/>
              </a:p>
              <a:p>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𝑣</m:t>
                        </m:r>
                      </m:e>
                      <m:sub>
                        <m:r>
                          <a:rPr lang="en-US" i="1" dirty="0" smtClean="0">
                            <a:latin typeface="Cambria Math" panose="02040503050406030204" pitchFamily="18" charset="0"/>
                          </a:rPr>
                          <m:t>𝑙</m:t>
                        </m:r>
                      </m:sub>
                    </m:sSub>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𝑘</m:t>
                        </m:r>
                      </m:e>
                    </m:d>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𝑒</m:t>
                        </m:r>
                      </m:e>
                      <m:sub>
                        <m:r>
                          <a:rPr lang="en-US" i="1" dirty="0">
                            <a:latin typeface="Cambria Math" panose="02040503050406030204" pitchFamily="18" charset="0"/>
                          </a:rPr>
                          <m:t>𝑙</m:t>
                        </m:r>
                      </m:sub>
                    </m:sSub>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i="1" dirty="0">
                                <a:latin typeface="Cambria Math" panose="02040503050406030204" pitchFamily="18" charset="0"/>
                              </a:rPr>
                              <m:t>𝑖</m:t>
                            </m:r>
                          </m:sub>
                        </m:sSub>
                      </m:e>
                    </m:d>
                    <m:func>
                      <m:funcPr>
                        <m:ctrlPr>
                          <a:rPr lang="en-US" b="0" i="1" dirty="0" smtClean="0">
                            <a:latin typeface="Cambria Math" panose="02040503050406030204" pitchFamily="18" charset="0"/>
                          </a:rPr>
                        </m:ctrlPr>
                      </m:funcPr>
                      <m:fName>
                        <m:limLow>
                          <m:limLowPr>
                            <m:ctrlPr>
                              <a:rPr lang="en-US" b="0" i="1" dirty="0" smtClean="0">
                                <a:latin typeface="Cambria Math" panose="02040503050406030204" pitchFamily="18" charset="0"/>
                              </a:rPr>
                            </m:ctrlPr>
                          </m:limLowPr>
                          <m:e>
                            <m:r>
                              <m:rPr>
                                <m:sty m:val="p"/>
                              </m:rPr>
                              <a:rPr lang="en-US" i="0" dirty="0" err="1">
                                <a:latin typeface="Cambria Math" panose="02040503050406030204" pitchFamily="18" charset="0"/>
                              </a:rPr>
                              <m:t>max</m:t>
                            </m:r>
                          </m:e>
                          <m:lim>
                            <m:r>
                              <a:rPr lang="en-US" b="0" i="1" dirty="0" smtClean="0">
                                <a:latin typeface="Cambria Math" panose="02040503050406030204" pitchFamily="18" charset="0"/>
                              </a:rPr>
                              <m:t>𝑖</m:t>
                            </m:r>
                          </m:lim>
                        </m:limLow>
                      </m:fName>
                      <m:e>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𝑣</m:t>
                            </m:r>
                          </m:e>
                          <m:sub>
                            <m:r>
                              <a:rPr lang="en-US" b="0" i="1" dirty="0" smtClean="0">
                                <a:latin typeface="Cambria Math" panose="02040503050406030204" pitchFamily="18" charset="0"/>
                              </a:rPr>
                              <m:t>𝑖</m:t>
                            </m:r>
                          </m:sub>
                        </m:sSub>
                        <m:d>
                          <m:dPr>
                            <m:ctrlPr>
                              <a:rPr lang="en-US" i="1" dirty="0" err="1">
                                <a:latin typeface="Cambria Math" panose="02040503050406030204" pitchFamily="18" charset="0"/>
                              </a:rPr>
                            </m:ctrlPr>
                          </m:dPr>
                          <m:e>
                            <m:r>
                              <a:rPr lang="en-US" b="0" i="1" dirty="0" smtClean="0">
                                <a:latin typeface="Cambria Math" panose="02040503050406030204" pitchFamily="18" charset="0"/>
                              </a:rPr>
                              <m:t>𝑘</m:t>
                            </m:r>
                            <m:r>
                              <a:rPr lang="en-US" i="1" dirty="0">
                                <a:latin typeface="Cambria Math" panose="02040503050406030204" pitchFamily="18" charset="0"/>
                              </a:rPr>
                              <m:t> − 1</m:t>
                            </m:r>
                          </m:e>
                        </m:d>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𝑎</m:t>
                            </m:r>
                          </m:e>
                          <m:sub>
                            <m:r>
                              <a:rPr lang="en-US" b="0" i="1" dirty="0" smtClean="0">
                                <a:latin typeface="Cambria Math" panose="02040503050406030204" pitchFamily="18" charset="0"/>
                              </a:rPr>
                              <m:t>𝑖</m:t>
                            </m:r>
                            <m:r>
                              <a:rPr lang="en-US" i="1" dirty="0" err="1">
                                <a:latin typeface="Cambria Math" panose="02040503050406030204" pitchFamily="18" charset="0"/>
                              </a:rPr>
                              <m:t>𝑙</m:t>
                            </m:r>
                          </m:sub>
                        </m:sSub>
                      </m:e>
                    </m:func>
                    <m:r>
                      <a:rPr lang="en-US" i="1" dirty="0">
                        <a:latin typeface="Cambria Math" panose="02040503050406030204" pitchFamily="18" charset="0"/>
                      </a:rPr>
                      <m:t>) </m:t>
                    </m:r>
                  </m:oMath>
                </a14:m>
                <a:r>
                  <a:rPr lang="en-US" dirty="0"/>
                  <a:t>for all states </a:t>
                </a:r>
                <a14:m>
                  <m:oMath xmlns:m="http://schemas.openxmlformats.org/officeDocument/2006/math">
                    <m:r>
                      <a:rPr lang="en-US" i="1" dirty="0">
                        <a:latin typeface="Cambria Math" panose="02040503050406030204" pitchFamily="18" charset="0"/>
                      </a:rPr>
                      <m:t>𝑘</m:t>
                    </m:r>
                    <m:r>
                      <a:rPr lang="en-US" i="1" dirty="0">
                        <a:latin typeface="Cambria Math" panose="02040503050406030204" pitchFamily="18" charset="0"/>
                      </a:rPr>
                      <m:t>∈</m:t>
                    </m:r>
                    <m:r>
                      <a:rPr lang="en-US" i="1" dirty="0">
                        <a:latin typeface="Cambria Math" panose="02040503050406030204" pitchFamily="18" charset="0"/>
                      </a:rPr>
                      <m:t>𝑄</m:t>
                    </m:r>
                    <m:r>
                      <a:rPr lang="en-US" b="0" i="1" dirty="0" smtClean="0">
                        <a:latin typeface="Cambria Math" panose="02040503050406030204" pitchFamily="18" charset="0"/>
                      </a:rPr>
                      <m:t>,</m:t>
                    </m:r>
                    <m:r>
                      <a:rPr lang="en-US" b="0" i="1" dirty="0" smtClean="0">
                        <a:latin typeface="Cambria Math" panose="02040503050406030204" pitchFamily="18" charset="0"/>
                      </a:rPr>
                      <m:t>𝑖</m:t>
                    </m:r>
                    <m:r>
                      <a:rPr lang="en-US" b="0" i="1" dirty="0" smtClean="0">
                        <a:latin typeface="Cambria Math" panose="02040503050406030204" pitchFamily="18" charset="0"/>
                      </a:rPr>
                      <m:t>≥2</m:t>
                    </m:r>
                  </m:oMath>
                </a14:m>
                <a:r>
                  <a:rPr lang="en-US" dirty="0"/>
                  <a:t>.</a:t>
                </a:r>
              </a:p>
              <a:p>
                <a:endParaRPr lang="en-US" dirty="0" smtClean="0"/>
              </a:p>
              <a:p>
                <a:r>
                  <a:rPr lang="en-US" cap="small" dirty="0" smtClean="0">
                    <a:solidFill>
                      <a:srgbClr val="FF0000"/>
                    </a:solidFill>
                  </a:rPr>
                  <a:t>Algorithm</a:t>
                </a:r>
                <a:endParaRPr lang="en-US" cap="small" dirty="0">
                  <a:solidFill>
                    <a:srgbClr val="FF0000"/>
                  </a:solidFill>
                </a:endParaRPr>
              </a:p>
              <a:p>
                <a:endParaRPr lang="en-US" dirty="0"/>
              </a:p>
              <a:p>
                <a:endParaRPr 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49</a:t>
            </a:fld>
            <a:endParaRPr lang="en-US" altLang="zh-TW"/>
          </a:p>
        </p:txBody>
      </p:sp>
      <mc:AlternateContent xmlns:mc="http://schemas.openxmlformats.org/markup-compatibility/2006">
        <mc:Choice xmlns:a14="http://schemas.microsoft.com/office/drawing/2010/main" Requires="a14">
          <p:sp>
            <p:nvSpPr>
              <p:cNvPr id="7" name="矩形 6"/>
              <p:cNvSpPr/>
              <p:nvPr/>
            </p:nvSpPr>
            <p:spPr>
              <a:xfrm>
                <a:off x="2350991" y="1301283"/>
                <a:ext cx="2524281" cy="8092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i="1" dirty="0">
                              <a:latin typeface="Cambria Math" panose="02040503050406030204" pitchFamily="18" charset="0"/>
                            </a:rPr>
                            <m:t>𝑣</m:t>
                          </m:r>
                        </m:e>
                        <m:sub>
                          <m:r>
                            <a:rPr lang="en-US" sz="2400" b="0" i="1" dirty="0" smtClean="0">
                              <a:latin typeface="Cambria Math" panose="02040503050406030204" pitchFamily="18" charset="0"/>
                            </a:rPr>
                            <m:t>1</m:t>
                          </m:r>
                        </m:sub>
                      </m:sSub>
                      <m:d>
                        <m:dPr>
                          <m:ctrlPr>
                            <a:rPr lang="en-US" sz="2400" i="1" dirty="0">
                              <a:latin typeface="Cambria Math" panose="02040503050406030204" pitchFamily="18" charset="0"/>
                            </a:rPr>
                          </m:ctrlPr>
                        </m:dPr>
                        <m:e>
                          <m:r>
                            <a:rPr lang="en-US" sz="2400" b="0" i="1" dirty="0" smtClean="0">
                              <a:latin typeface="Cambria Math" panose="02040503050406030204" pitchFamily="18" charset="0"/>
                            </a:rPr>
                            <m:t>𝑘</m:t>
                          </m:r>
                        </m:e>
                      </m:d>
                      <m:r>
                        <a:rPr lang="en-US" sz="2400" i="1" dirty="0">
                          <a:latin typeface="Cambria Math" panose="02040503050406030204" pitchFamily="18" charset="0"/>
                        </a:rPr>
                        <m:t>=</m:t>
                      </m:r>
                      <m:f>
                        <m:fPr>
                          <m:ctrlPr>
                            <a:rPr lang="en-US" sz="2400" i="1" dirty="0">
                              <a:latin typeface="Cambria Math" panose="02040503050406030204" pitchFamily="18" charset="0"/>
                            </a:rPr>
                          </m:ctrlPr>
                        </m:fPr>
                        <m:num>
                          <m:sSub>
                            <m:sSubPr>
                              <m:ctrlPr>
                                <a:rPr lang="en-US" sz="2400" i="1" dirty="0">
                                  <a:latin typeface="Cambria Math" panose="02040503050406030204" pitchFamily="18" charset="0"/>
                                </a:rPr>
                              </m:ctrlPr>
                            </m:sSubPr>
                            <m:e>
                              <m:r>
                                <a:rPr lang="en-US" sz="2400" i="1" dirty="0" err="1">
                                  <a:latin typeface="Cambria Math" panose="02040503050406030204" pitchFamily="18" charset="0"/>
                                </a:rPr>
                                <m:t>𝑒</m:t>
                              </m:r>
                            </m:e>
                            <m:sub>
                              <m:r>
                                <a:rPr lang="en-US" sz="2400" i="1" dirty="0">
                                  <a:latin typeface="Cambria Math" panose="02040503050406030204" pitchFamily="18" charset="0"/>
                                </a:rPr>
                                <m:t>𝑖</m:t>
                              </m:r>
                            </m:sub>
                          </m:sSub>
                          <m:d>
                            <m:dPr>
                              <m:ctrlPr>
                                <a:rPr lang="en-US" sz="2400" i="1" dirty="0">
                                  <a:latin typeface="Cambria Math" panose="02040503050406030204" pitchFamily="18" charset="0"/>
                                </a:rPr>
                              </m:ctrlPr>
                            </m:dPr>
                            <m:e>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𝑥</m:t>
                                  </m:r>
                                </m:e>
                                <m:sub>
                                  <m:r>
                                    <a:rPr lang="en-US" sz="2400" i="1" dirty="0">
                                      <a:latin typeface="Cambria Math" panose="02040503050406030204" pitchFamily="18" charset="0"/>
                                    </a:rPr>
                                    <m:t>1</m:t>
                                  </m:r>
                                </m:sub>
                              </m:sSub>
                            </m:e>
                          </m:d>
                        </m:num>
                        <m:den>
                          <m:r>
                            <a:rPr lang="en-US" sz="2400" i="1" dirty="0">
                              <a:latin typeface="Cambria Math" panose="02040503050406030204" pitchFamily="18" charset="0"/>
                            </a:rPr>
                            <m:t>#</m:t>
                          </m:r>
                          <m:r>
                            <a:rPr lang="en-US" sz="2400" i="1" dirty="0">
                              <a:latin typeface="Cambria Math" panose="02040503050406030204" pitchFamily="18" charset="0"/>
                            </a:rPr>
                            <m:t>𝑠𝑡𝑎𝑡𝑒𝑠</m:t>
                          </m:r>
                        </m:den>
                      </m:f>
                    </m:oMath>
                  </m:oMathPara>
                </a14:m>
                <a:endParaRPr lang="en-US" sz="2400" dirty="0"/>
              </a:p>
            </p:txBody>
          </p:sp>
        </mc:Choice>
        <mc:Fallback>
          <p:sp>
            <p:nvSpPr>
              <p:cNvPr id="7" name="矩形 6"/>
              <p:cNvSpPr>
                <a:spLocks noRot="1" noChangeAspect="1" noMove="1" noResize="1" noEditPoints="1" noAdjustHandles="1" noChangeArrowheads="1" noChangeShapeType="1" noTextEdit="1"/>
              </p:cNvSpPr>
              <p:nvPr/>
            </p:nvSpPr>
            <p:spPr>
              <a:xfrm>
                <a:off x="2350991" y="1301283"/>
                <a:ext cx="2524281" cy="80926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圆角矩形 7"/>
              <p:cNvSpPr/>
              <p:nvPr/>
            </p:nvSpPr>
            <p:spPr>
              <a:xfrm>
                <a:off x="587830" y="3711371"/>
                <a:ext cx="8020594" cy="2145268"/>
              </a:xfrm>
              <a:prstGeom prst="roundRect">
                <a:avLst/>
              </a:prstGeom>
              <a:solidFill>
                <a:schemeClr val="bg1">
                  <a:lumMod val="95000"/>
                </a:schemeClr>
              </a:solidFill>
              <a:effectLst>
                <a:outerShdw blurRad="50800" dist="38100" dir="2700000" algn="tl" rotWithShape="0">
                  <a:prstClr val="black">
                    <a:alpha val="40000"/>
                  </a:prstClr>
                </a:outerShdw>
              </a:effectLst>
            </p:spPr>
            <p:txBody>
              <a:bodyPr wrap="square">
                <a:spAutoFit/>
              </a:bodyPr>
              <a:lstStyle/>
              <a:p>
                <a:pPr marL="546100" indent="-273050" defTabSz="896938">
                  <a:tabLst>
                    <a:tab pos="7267575" algn="l"/>
                  </a:tabLst>
                </a:pPr>
                <a:r>
                  <a:rPr lang="en-US" sz="2400" dirty="0"/>
                  <a:t>Iteratively build up matrix </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𝑣</m:t>
                        </m:r>
                      </m:e>
                      <m:sub>
                        <m:r>
                          <a:rPr lang="en-US" sz="2400" i="1" dirty="0">
                            <a:latin typeface="Cambria Math" panose="02040503050406030204" pitchFamily="18" charset="0"/>
                          </a:rPr>
                          <m:t>𝑖</m:t>
                        </m:r>
                      </m:sub>
                    </m:sSub>
                    <m:r>
                      <a:rPr lang="en-US" sz="2400" i="1" dirty="0">
                        <a:latin typeface="Cambria Math" panose="02040503050406030204" pitchFamily="18" charset="0"/>
                      </a:rPr>
                      <m:t>(</m:t>
                    </m:r>
                    <m:r>
                      <a:rPr lang="en-US" sz="2400" i="1" dirty="0">
                        <a:latin typeface="Cambria Math" panose="02040503050406030204" pitchFamily="18" charset="0"/>
                      </a:rPr>
                      <m:t>𝑘</m:t>
                    </m:r>
                    <m:r>
                      <a:rPr lang="en-US" sz="2400" i="1" dirty="0">
                        <a:latin typeface="Cambria Math" panose="02040503050406030204" pitchFamily="18" charset="0"/>
                      </a:rPr>
                      <m:t>)</m:t>
                    </m:r>
                  </m:oMath>
                </a14:m>
                <a:r>
                  <a:rPr lang="en-US" sz="2400" dirty="0"/>
                  <a:t>.</a:t>
                </a:r>
              </a:p>
              <a:p>
                <a:pPr marL="546100" indent="-273050" defTabSz="896938">
                  <a:tabLst>
                    <a:tab pos="7267575" algn="l"/>
                  </a:tabLst>
                </a:pPr>
                <a:r>
                  <a:rPr lang="en-US" sz="2400" dirty="0"/>
                  <a:t>Store pointers to chosen path.</a:t>
                </a:r>
              </a:p>
              <a:p>
                <a:pPr marL="546100" indent="-273050" defTabSz="896938">
                  <a:tabLst>
                    <a:tab pos="7267575" algn="l"/>
                  </a:tabLst>
                </a:pPr>
                <a:r>
                  <a:rPr lang="en-US" sz="2400" dirty="0"/>
                  <a:t>Probability of most probable path in maximum entry in last column.</a:t>
                </a:r>
              </a:p>
              <a:p>
                <a:pPr marL="546100" indent="-273050" defTabSz="896938">
                  <a:tabLst>
                    <a:tab pos="7267575" algn="l"/>
                  </a:tabLst>
                </a:pPr>
                <a:r>
                  <a:rPr lang="en-US" sz="2400" dirty="0"/>
                  <a:t>Reconstruct path along pointers.</a:t>
                </a:r>
              </a:p>
            </p:txBody>
          </p:sp>
        </mc:Choice>
        <mc:Fallback xmlns="">
          <p:sp>
            <p:nvSpPr>
              <p:cNvPr id="8" name="圆角矩形 7"/>
              <p:cNvSpPr>
                <a:spLocks noRot="1" noChangeAspect="1" noMove="1" noResize="1" noEditPoints="1" noAdjustHandles="1" noChangeArrowheads="1" noChangeShapeType="1" noTextEdit="1"/>
              </p:cNvSpPr>
              <p:nvPr/>
            </p:nvSpPr>
            <p:spPr>
              <a:xfrm>
                <a:off x="587830" y="3711371"/>
                <a:ext cx="8020594" cy="2145268"/>
              </a:xfrm>
              <a:prstGeom prst="roundRect">
                <a:avLst/>
              </a:prstGeom>
              <a:blipFill>
                <a:blip r:embed="rId4"/>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814073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How do human do it?</a:t>
            </a:r>
            <a:endParaRPr lang="en-US" dirty="0"/>
          </a:p>
        </p:txBody>
      </p:sp>
      <p:sp>
        <p:nvSpPr>
          <p:cNvPr id="3" name="内容占位符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GB" altLang="en-US" dirty="0" smtClean="0"/>
          </a:p>
          <a:p>
            <a:r>
              <a:rPr lang="en-GB" altLang="en-US" dirty="0" smtClean="0"/>
              <a:t>Articulation produces sound </a:t>
            </a:r>
            <a:r>
              <a:rPr lang="en-GB" altLang="en-US" dirty="0"/>
              <a:t>waves </a:t>
            </a:r>
            <a:endParaRPr lang="en-GB" altLang="en-US" dirty="0" smtClean="0"/>
          </a:p>
          <a:p>
            <a:r>
              <a:rPr lang="en-GB" altLang="en-US" dirty="0" smtClean="0"/>
              <a:t>Which the </a:t>
            </a:r>
            <a:r>
              <a:rPr lang="en-GB" altLang="en-US" dirty="0"/>
              <a:t>ear conveys to the </a:t>
            </a:r>
            <a:r>
              <a:rPr lang="en-GB" altLang="en-US" dirty="0" smtClean="0"/>
              <a:t>brain </a:t>
            </a:r>
          </a:p>
          <a:p>
            <a:r>
              <a:rPr lang="en-GB" altLang="en-US" dirty="0" smtClean="0"/>
              <a:t>for </a:t>
            </a:r>
            <a:r>
              <a:rPr lang="en-GB" altLang="en-US" dirty="0"/>
              <a:t>processing</a:t>
            </a:r>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5</a:t>
            </a:fld>
            <a:endParaRPr lang="en-US" altLang="zh-TW"/>
          </a:p>
        </p:txBody>
      </p:sp>
      <p:pic>
        <p:nvPicPr>
          <p:cNvPr id="7" name="Picture 4" descr="VocalTra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829" y="856989"/>
            <a:ext cx="2376487" cy="22653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2604" y="1001452"/>
            <a:ext cx="2795587" cy="20034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br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8504" y="3304914"/>
            <a:ext cx="2919412" cy="23447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854" y="1793614"/>
            <a:ext cx="3024187"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0434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dirty="0"/>
              <a:t>HMM: Viterbi </a:t>
            </a:r>
            <a:r>
              <a:rPr lang="en-US" dirty="0" smtClean="0"/>
              <a:t>algorithm</a:t>
            </a:r>
            <a:endParaRPr lang="en-US" dirty="0"/>
          </a:p>
        </p:txBody>
      </p:sp>
      <p:sp>
        <p:nvSpPr>
          <p:cNvPr id="4" name="内容占位符 3"/>
          <p:cNvSpPr>
            <a:spLocks noGrp="1"/>
          </p:cNvSpPr>
          <p:nvPr>
            <p:ph idx="1"/>
          </p:nvPr>
        </p:nvSpPr>
        <p:spPr/>
        <p:txBody>
          <a:bodyPr/>
          <a:lstStyle/>
          <a:p>
            <a:r>
              <a:rPr lang="en-US" dirty="0" smtClean="0"/>
              <a:t>Empty table</a:t>
            </a:r>
            <a:endParaRPr lang="en-US" dirty="0"/>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281365" y="2320553"/>
            <a:ext cx="8633522" cy="3230949"/>
          </a:xfrm>
          <a:prstGeom prst="rect">
            <a:avLst/>
          </a:prstGeom>
          <a:noFill/>
          <a:ln/>
        </p:spPr>
      </p:pic>
    </p:spTree>
    <p:extLst>
      <p:ext uri="{BB962C8B-B14F-4D97-AF65-F5344CB8AC3E}">
        <p14:creationId xmlns:p14="http://schemas.microsoft.com/office/powerpoint/2010/main" val="34594744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p:txBody>
          <a:bodyPr/>
          <a:lstStyle/>
          <a:p>
            <a:r>
              <a:rPr lang="en-US" dirty="0" smtClean="0"/>
              <a:t>HMM: Viterbi algorithm</a:t>
            </a:r>
            <a:endParaRPr lang="en-US" dirty="0"/>
          </a:p>
        </p:txBody>
      </p:sp>
      <p:sp>
        <p:nvSpPr>
          <p:cNvPr id="3" name="内容占位符 2"/>
          <p:cNvSpPr>
            <a:spLocks noGrp="1"/>
          </p:cNvSpPr>
          <p:nvPr>
            <p:ph idx="1"/>
          </p:nvPr>
        </p:nvSpPr>
        <p:spPr/>
        <p:txBody>
          <a:bodyPr/>
          <a:lstStyle/>
          <a:p>
            <a:endParaRPr lang="en-US" sz="700" dirty="0" smtClean="0"/>
          </a:p>
          <a:p>
            <a:r>
              <a:rPr lang="en-US" dirty="0" smtClean="0"/>
              <a:t>Initialization:</a:t>
            </a:r>
            <a:endParaRPr lang="en-US" dirty="0"/>
          </a:p>
        </p:txBody>
      </p: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4167" b="12757"/>
          <a:stretch/>
        </p:blipFill>
        <p:spPr>
          <a:xfrm>
            <a:off x="202589" y="2294020"/>
            <a:ext cx="8791074" cy="3013247"/>
          </a:xfrm>
          <a:prstGeom prst="rect">
            <a:avLst/>
          </a:prstGeom>
        </p:spPr>
      </p:pic>
      <mc:AlternateContent xmlns:mc="http://schemas.openxmlformats.org/markup-compatibility/2006" xmlns:a14="http://schemas.microsoft.com/office/drawing/2010/main">
        <mc:Choice Requires="a14">
          <p:sp>
            <p:nvSpPr>
              <p:cNvPr id="4" name="矩形 3"/>
              <p:cNvSpPr/>
              <p:nvPr/>
            </p:nvSpPr>
            <p:spPr>
              <a:xfrm>
                <a:off x="2499825" y="877475"/>
                <a:ext cx="2391680" cy="8092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𝑙</m:t>
                          </m:r>
                        </m:sub>
                      </m:sSub>
                      <m:d>
                        <m:dPr>
                          <m:ctrlPr>
                            <a:rPr lang="en-US" sz="2400" i="1">
                              <a:latin typeface="Cambria Math" panose="02040503050406030204" pitchFamily="18" charset="0"/>
                            </a:rPr>
                          </m:ctrlPr>
                        </m:dPr>
                        <m:e>
                          <m:r>
                            <a:rPr lang="en-US" sz="2400" i="1">
                              <a:latin typeface="Cambria Math" panose="02040503050406030204" pitchFamily="18" charset="0"/>
                            </a:rPr>
                            <m:t>1</m:t>
                          </m:r>
                        </m:e>
                      </m:d>
                      <m:r>
                        <a:rPr lang="en-US" sz="2400" i="1">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𝑙</m:t>
                              </m:r>
                            </m:sub>
                          </m:sSub>
                          <m:d>
                            <m:dPr>
                              <m:ctrlPr>
                                <a:rPr lang="en-US" sz="2400" i="1">
                                  <a:latin typeface="Cambria Math" panose="02040503050406030204" pitchFamily="18" charset="0"/>
                                </a:rPr>
                              </m:ctrlPr>
                            </m:dPr>
                            <m:e>
                              <m:r>
                                <a:rPr lang="en-US" sz="2400" i="1">
                                  <a:latin typeface="Cambria Math" panose="02040503050406030204" pitchFamily="18" charset="0"/>
                                </a:rPr>
                                <m:t>𝐴</m:t>
                              </m:r>
                            </m:e>
                          </m:d>
                        </m:num>
                        <m:den>
                          <m:r>
                            <a:rPr lang="en-US" sz="2400" b="0" i="1" smtClean="0">
                              <a:latin typeface="Cambria Math" panose="02040503050406030204" pitchFamily="18" charset="0"/>
                            </a:rPr>
                            <m:t>#</m:t>
                          </m:r>
                          <m:r>
                            <a:rPr lang="en-US" sz="2400" b="0" i="1" smtClean="0">
                              <a:latin typeface="Cambria Math" panose="02040503050406030204" pitchFamily="18" charset="0"/>
                            </a:rPr>
                            <m:t>𝑠𝑡𝑎𝑡𝑒𝑠</m:t>
                          </m:r>
                        </m:den>
                      </m:f>
                    </m:oMath>
                  </m:oMathPara>
                </a14:m>
                <a:endParaRPr lang="en-US" sz="2400" dirty="0"/>
              </a:p>
            </p:txBody>
          </p:sp>
        </mc:Choice>
        <mc:Fallback xmlns="">
          <p:sp>
            <p:nvSpPr>
              <p:cNvPr id="4" name="矩形 3"/>
              <p:cNvSpPr>
                <a:spLocks noRot="1" noChangeAspect="1" noMove="1" noResize="1" noEditPoints="1" noAdjustHandles="1" noChangeArrowheads="1" noChangeShapeType="1" noTextEdit="1"/>
              </p:cNvSpPr>
              <p:nvPr/>
            </p:nvSpPr>
            <p:spPr>
              <a:xfrm>
                <a:off x="2499825" y="877475"/>
                <a:ext cx="2391680" cy="809261"/>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415473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dirty="0" smtClean="0"/>
              <a:t>HMM: </a:t>
            </a:r>
            <a:r>
              <a:rPr lang="en-US" altLang="en-US" dirty="0"/>
              <a:t>Viterbi algorithm</a:t>
            </a:r>
          </a:p>
        </p:txBody>
      </p:sp>
      <mc:AlternateContent xmlns:mc="http://schemas.openxmlformats.org/markup-compatibility/2006" xmlns:a14="http://schemas.microsoft.com/office/drawing/2010/main">
        <mc:Choice Requires="a14">
          <p:sp>
            <p:nvSpPr>
              <p:cNvPr id="2" name="内容占位符 1"/>
              <p:cNvSpPr>
                <a:spLocks noGrp="1"/>
              </p:cNvSpPr>
              <p:nvPr>
                <p:ph idx="1"/>
              </p:nvPr>
            </p:nvSpPr>
            <p:spPr/>
            <p:txBody>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𝑙</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𝑙</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𝐶</m:t>
                        </m:r>
                      </m:e>
                    </m:d>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𝑖</m:t>
                            </m:r>
                          </m:lim>
                        </m:limLow>
                      </m:fName>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1</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𝑖𝑙</m:t>
                            </m:r>
                          </m:sub>
                        </m:sSub>
                        <m:r>
                          <a:rPr lang="en-US" b="0" i="1" smtClean="0">
                            <a:latin typeface="Cambria Math" panose="02040503050406030204" pitchFamily="18" charset="0"/>
                          </a:rPr>
                          <m:t>)</m:t>
                        </m:r>
                      </m:e>
                    </m:func>
                  </m:oMath>
                </a14:m>
                <a:endParaRPr lang="en-US"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pic>
        <p:nvPicPr>
          <p:cNvPr id="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13577"/>
          <a:stretch/>
        </p:blipFill>
        <p:spPr>
          <a:xfrm>
            <a:off x="241640" y="2374231"/>
            <a:ext cx="8712972" cy="3192816"/>
          </a:xfrm>
          <a:prstGeom prst="rect">
            <a:avLst/>
          </a:prstGeom>
        </p:spPr>
      </p:pic>
    </p:spTree>
    <p:extLst>
      <p:ext uri="{BB962C8B-B14F-4D97-AF65-F5344CB8AC3E}">
        <p14:creationId xmlns:p14="http://schemas.microsoft.com/office/powerpoint/2010/main" val="23903894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smtClean="0"/>
              <a:t>HMM: </a:t>
            </a:r>
            <a:r>
              <a:rPr lang="en-US" altLang="en-US" dirty="0"/>
              <a:t>Viterbi algorithm</a:t>
            </a:r>
          </a:p>
        </p:txBody>
      </p:sp>
      <mc:AlternateContent xmlns:mc="http://schemas.openxmlformats.org/markup-compatibility/2006" xmlns:a14="http://schemas.microsoft.com/office/drawing/2010/main">
        <mc:Choice Requires="a14">
          <p:sp>
            <p:nvSpPr>
              <p:cNvPr id="2" name="内容占位符 1"/>
              <p:cNvSpPr>
                <a:spLocks noGrp="1"/>
              </p:cNvSpPr>
              <p:nvPr>
                <p:ph idx="1"/>
              </p:nvPr>
            </p:nvSpPr>
            <p:spPr/>
            <p:txBody>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𝑙</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𝑙</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𝑖</m:t>
                            </m:r>
                          </m:lim>
                        </m:limLow>
                      </m:fName>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2</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𝑖𝑙</m:t>
                            </m:r>
                          </m:sub>
                        </m:sSub>
                        <m:r>
                          <a:rPr lang="en-US" b="0" i="1" smtClean="0">
                            <a:latin typeface="Cambria Math" panose="02040503050406030204" pitchFamily="18" charset="0"/>
                          </a:rPr>
                          <m:t>)</m:t>
                        </m:r>
                      </m:e>
                    </m:func>
                  </m:oMath>
                </a14:m>
                <a:endParaRPr lang="en-US"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5935"/>
          <a:stretch/>
        </p:blipFill>
        <p:spPr>
          <a:xfrm>
            <a:off x="236174" y="2398170"/>
            <a:ext cx="8723904" cy="3228150"/>
          </a:xfrm>
          <a:prstGeom prst="rect">
            <a:avLst/>
          </a:prstGeom>
        </p:spPr>
      </p:pic>
    </p:spTree>
    <p:extLst>
      <p:ext uri="{BB962C8B-B14F-4D97-AF65-F5344CB8AC3E}">
        <p14:creationId xmlns:p14="http://schemas.microsoft.com/office/powerpoint/2010/main" val="33246253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dirty="0" smtClean="0"/>
              <a:t>HMM: </a:t>
            </a:r>
            <a:r>
              <a:rPr lang="en-US" altLang="en-US" dirty="0"/>
              <a:t>Viterbi algorithm</a:t>
            </a:r>
          </a:p>
        </p:txBody>
      </p:sp>
      <p:sp>
        <p:nvSpPr>
          <p:cNvPr id="2" name="内容占位符 1"/>
          <p:cNvSpPr>
            <a:spLocks noGrp="1"/>
          </p:cNvSpPr>
          <p:nvPr>
            <p:ph idx="1"/>
          </p:nvPr>
        </p:nvSpPr>
        <p:spPr/>
        <p:txBody>
          <a:bodyPr/>
          <a:lstStyle/>
          <a:p>
            <a:r>
              <a:rPr lang="en-US" dirty="0" smtClean="0"/>
              <a:t>Maximum entry in last column</a:t>
            </a:r>
            <a:endParaRPr lang="en-US" dirty="0"/>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4106"/>
          <a:stretch/>
        </p:blipFill>
        <p:spPr>
          <a:xfrm>
            <a:off x="275887" y="2363919"/>
            <a:ext cx="8644477" cy="3081467"/>
          </a:xfrm>
          <a:prstGeom prst="rect">
            <a:avLst/>
          </a:prstGeom>
        </p:spPr>
      </p:pic>
    </p:spTree>
    <p:extLst>
      <p:ext uri="{BB962C8B-B14F-4D97-AF65-F5344CB8AC3E}">
        <p14:creationId xmlns:p14="http://schemas.microsoft.com/office/powerpoint/2010/main" val="8508354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t>HMM: </a:t>
            </a:r>
            <a:r>
              <a:rPr lang="en-US" altLang="en-US" dirty="0"/>
              <a:t>Viterbi algorithm</a:t>
            </a:r>
          </a:p>
        </p:txBody>
      </p:sp>
      <p:sp>
        <p:nvSpPr>
          <p:cNvPr id="2" name="内容占位符 1"/>
          <p:cNvSpPr>
            <a:spLocks noGrp="1"/>
          </p:cNvSpPr>
          <p:nvPr>
            <p:ph idx="1"/>
          </p:nvPr>
        </p:nvSpPr>
        <p:spPr/>
        <p:txBody>
          <a:bodyPr/>
          <a:lstStyle/>
          <a:p>
            <a:r>
              <a:rPr lang="en-US" dirty="0" smtClean="0"/>
              <a:t>Reconstruct path along pointers</a:t>
            </a:r>
            <a:endParaRPr lang="en-US" dirty="0"/>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3577"/>
          <a:stretch/>
        </p:blipFill>
        <p:spPr>
          <a:xfrm>
            <a:off x="216316" y="2181726"/>
            <a:ext cx="8763619" cy="3203413"/>
          </a:xfrm>
          <a:prstGeom prst="rect">
            <a:avLst/>
          </a:prstGeom>
        </p:spPr>
      </p:pic>
    </p:spTree>
    <p:extLst>
      <p:ext uri="{BB962C8B-B14F-4D97-AF65-F5344CB8AC3E}">
        <p14:creationId xmlns:p14="http://schemas.microsoft.com/office/powerpoint/2010/main" val="5870648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HMM: Viterbi algorithm</a:t>
            </a:r>
            <a:endParaRPr lang="en-US" dirty="0"/>
          </a:p>
        </p:txBody>
      </p:sp>
      <p:sp>
        <p:nvSpPr>
          <p:cNvPr id="3" name="内容占位符 2"/>
          <p:cNvSpPr>
            <a:spLocks noGrp="1"/>
          </p:cNvSpPr>
          <p:nvPr>
            <p:ph idx="1"/>
          </p:nvPr>
        </p:nvSpPr>
        <p:spPr/>
        <p:txBody>
          <a:bodyPr/>
          <a:lstStyle/>
          <a:p>
            <a:r>
              <a:rPr lang="en-US" cap="small" dirty="0" smtClean="0">
                <a:solidFill>
                  <a:srgbClr val="FF0000"/>
                </a:solidFill>
              </a:rPr>
              <a:t>Question</a:t>
            </a:r>
            <a:endParaRPr lang="en-US" cap="small" dirty="0">
              <a:solidFill>
                <a:srgbClr val="FF0000"/>
              </a:solidFill>
            </a:endParaRPr>
          </a:p>
          <a:p>
            <a:r>
              <a:rPr lang="en-US" dirty="0" smtClean="0"/>
              <a:t>What </a:t>
            </a:r>
            <a:r>
              <a:rPr lang="en-US" dirty="0"/>
              <a:t>did his mood curve look like most </a:t>
            </a:r>
            <a:r>
              <a:rPr lang="en-US" dirty="0" smtClean="0"/>
              <a:t>likely </a:t>
            </a:r>
            <a:r>
              <a:rPr lang="en-US" dirty="0"/>
              <a:t>that week?</a:t>
            </a:r>
          </a:p>
          <a:p>
            <a:endParaRPr lang="en-US" dirty="0"/>
          </a:p>
          <a:p>
            <a:r>
              <a:rPr lang="en-US" cap="small" dirty="0" smtClean="0">
                <a:solidFill>
                  <a:srgbClr val="FF0000"/>
                </a:solidFill>
              </a:rPr>
              <a:t>Answer</a:t>
            </a:r>
          </a:p>
          <a:p>
            <a:r>
              <a:rPr lang="en-US" dirty="0" smtClean="0"/>
              <a:t>Most </a:t>
            </a:r>
            <a:r>
              <a:rPr lang="en-US" dirty="0"/>
              <a:t>probable mood curve:</a:t>
            </a:r>
          </a:p>
          <a:p>
            <a:endParaRPr lang="en-US" dirty="0"/>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56</a:t>
            </a:fld>
            <a:endParaRPr lang="en-US" altLang="zh-TW"/>
          </a:p>
        </p:txBody>
      </p:sp>
      <p:graphicFrame>
        <p:nvGraphicFramePr>
          <p:cNvPr id="7" name="表格 6"/>
          <p:cNvGraphicFramePr>
            <a:graphicFrameLocks noGrp="1"/>
          </p:cNvGraphicFramePr>
          <p:nvPr>
            <p:extLst>
              <p:ext uri="{D42A27DB-BD31-4B8C-83A1-F6EECF244321}">
                <p14:modId xmlns:p14="http://schemas.microsoft.com/office/powerpoint/2010/main" val="1161247331"/>
              </p:ext>
            </p:extLst>
          </p:nvPr>
        </p:nvGraphicFramePr>
        <p:xfrm>
          <a:off x="288215" y="3579108"/>
          <a:ext cx="8619822" cy="1188720"/>
        </p:xfrm>
        <a:graphic>
          <a:graphicData uri="http://schemas.openxmlformats.org/drawingml/2006/table">
            <a:tbl>
              <a:tblPr firstRow="1" bandRow="1">
                <a:tableStyleId>{5C22544A-7EE6-4342-B048-85BDC9FD1C3A}</a:tableStyleId>
              </a:tblPr>
              <a:tblGrid>
                <a:gridCol w="1436637">
                  <a:extLst>
                    <a:ext uri="{9D8B030D-6E8A-4147-A177-3AD203B41FA5}">
                      <a16:colId xmlns:a16="http://schemas.microsoft.com/office/drawing/2014/main" val="292932253"/>
                    </a:ext>
                  </a:extLst>
                </a:gridCol>
                <a:gridCol w="1436637">
                  <a:extLst>
                    <a:ext uri="{9D8B030D-6E8A-4147-A177-3AD203B41FA5}">
                      <a16:colId xmlns:a16="http://schemas.microsoft.com/office/drawing/2014/main" val="324748529"/>
                    </a:ext>
                  </a:extLst>
                </a:gridCol>
                <a:gridCol w="1436637">
                  <a:extLst>
                    <a:ext uri="{9D8B030D-6E8A-4147-A177-3AD203B41FA5}">
                      <a16:colId xmlns:a16="http://schemas.microsoft.com/office/drawing/2014/main" val="2762362886"/>
                    </a:ext>
                  </a:extLst>
                </a:gridCol>
                <a:gridCol w="1436637">
                  <a:extLst>
                    <a:ext uri="{9D8B030D-6E8A-4147-A177-3AD203B41FA5}">
                      <a16:colId xmlns:a16="http://schemas.microsoft.com/office/drawing/2014/main" val="1580701858"/>
                    </a:ext>
                  </a:extLst>
                </a:gridCol>
                <a:gridCol w="1436637">
                  <a:extLst>
                    <a:ext uri="{9D8B030D-6E8A-4147-A177-3AD203B41FA5}">
                      <a16:colId xmlns:a16="http://schemas.microsoft.com/office/drawing/2014/main" val="1282761939"/>
                    </a:ext>
                  </a:extLst>
                </a:gridCol>
                <a:gridCol w="1436637">
                  <a:extLst>
                    <a:ext uri="{9D8B030D-6E8A-4147-A177-3AD203B41FA5}">
                      <a16:colId xmlns:a16="http://schemas.microsoft.com/office/drawing/2014/main" val="864918379"/>
                    </a:ext>
                  </a:extLst>
                </a:gridCol>
              </a:tblGrid>
              <a:tr h="370840">
                <a:tc>
                  <a:txBody>
                    <a:bodyPr/>
                    <a:lstStyle/>
                    <a:p>
                      <a:pPr algn="ctr"/>
                      <a:r>
                        <a:rPr lang="en-US" sz="2000" dirty="0" smtClean="0"/>
                        <a:t>Day</a:t>
                      </a:r>
                      <a:endParaRPr lang="en-US" sz="2000" dirty="0"/>
                    </a:p>
                  </a:txBody>
                  <a:tcPr/>
                </a:tc>
                <a:tc>
                  <a:txBody>
                    <a:bodyPr/>
                    <a:lstStyle/>
                    <a:p>
                      <a:pPr algn="ctr"/>
                      <a:r>
                        <a:rPr lang="en-US" sz="2000" dirty="0" smtClean="0"/>
                        <a:t>Monday</a:t>
                      </a:r>
                      <a:endParaRPr lang="en-US" sz="2000" dirty="0"/>
                    </a:p>
                  </a:txBody>
                  <a:tcPr/>
                </a:tc>
                <a:tc>
                  <a:txBody>
                    <a:bodyPr/>
                    <a:lstStyle/>
                    <a:p>
                      <a:pPr algn="ctr"/>
                      <a:r>
                        <a:rPr lang="en-US" sz="2000" dirty="0" smtClean="0"/>
                        <a:t>Tuesday</a:t>
                      </a:r>
                      <a:endParaRPr lang="en-US" sz="2000" dirty="0"/>
                    </a:p>
                  </a:txBody>
                  <a:tcPr/>
                </a:tc>
                <a:tc>
                  <a:txBody>
                    <a:bodyPr/>
                    <a:lstStyle/>
                    <a:p>
                      <a:pPr algn="ctr"/>
                      <a:r>
                        <a:rPr lang="en-US" sz="2000" dirty="0" smtClean="0"/>
                        <a:t>Wednesday</a:t>
                      </a:r>
                      <a:endParaRPr lang="en-US" sz="2000" dirty="0"/>
                    </a:p>
                  </a:txBody>
                  <a:tcPr/>
                </a:tc>
                <a:tc>
                  <a:txBody>
                    <a:bodyPr/>
                    <a:lstStyle/>
                    <a:p>
                      <a:pPr algn="ctr"/>
                      <a:r>
                        <a:rPr lang="en-US" sz="2000" dirty="0" smtClean="0"/>
                        <a:t>Thursday</a:t>
                      </a:r>
                      <a:endParaRPr lang="en-US" sz="2000" dirty="0"/>
                    </a:p>
                  </a:txBody>
                  <a:tcPr/>
                </a:tc>
                <a:tc>
                  <a:txBody>
                    <a:bodyPr/>
                    <a:lstStyle/>
                    <a:p>
                      <a:pPr algn="ctr"/>
                      <a:r>
                        <a:rPr lang="en-US" sz="2000" dirty="0" smtClean="0"/>
                        <a:t>Friday</a:t>
                      </a:r>
                      <a:endParaRPr lang="en-US" sz="2000" dirty="0"/>
                    </a:p>
                  </a:txBody>
                  <a:tcPr/>
                </a:tc>
                <a:extLst>
                  <a:ext uri="{0D108BD9-81ED-4DB2-BD59-A6C34878D82A}">
                    <a16:rowId xmlns:a16="http://schemas.microsoft.com/office/drawing/2014/main" val="888396608"/>
                  </a:ext>
                </a:extLst>
              </a:tr>
              <a:tr h="370840">
                <a:tc>
                  <a:txBody>
                    <a:bodyPr/>
                    <a:lstStyle/>
                    <a:p>
                      <a:pPr algn="ctr"/>
                      <a:r>
                        <a:rPr lang="en-US" sz="2000" dirty="0" smtClean="0"/>
                        <a:t>Assignment</a:t>
                      </a:r>
                      <a:endParaRPr lang="en-US" sz="2000" dirty="0"/>
                    </a:p>
                  </a:txBody>
                  <a:tcPr anchor="ctr"/>
                </a:tc>
                <a:tc>
                  <a:txBody>
                    <a:bodyPr/>
                    <a:lstStyle/>
                    <a:p>
                      <a:pPr algn="ctr"/>
                      <a:r>
                        <a:rPr lang="en-US" sz="2000" dirty="0" smtClean="0"/>
                        <a:t>A</a:t>
                      </a:r>
                      <a:endParaRPr lang="en-US" sz="2000" dirty="0"/>
                    </a:p>
                  </a:txBody>
                  <a:tcPr anchor="ctr"/>
                </a:tc>
                <a:tc>
                  <a:txBody>
                    <a:bodyPr/>
                    <a:lstStyle/>
                    <a:p>
                      <a:pPr algn="ctr"/>
                      <a:r>
                        <a:rPr lang="en-US" sz="2000" dirty="0" smtClean="0"/>
                        <a:t>C</a:t>
                      </a:r>
                      <a:endParaRPr lang="en-US" sz="2000" dirty="0"/>
                    </a:p>
                  </a:txBody>
                  <a:tcPr anchor="ctr"/>
                </a:tc>
                <a:tc>
                  <a:txBody>
                    <a:bodyPr/>
                    <a:lstStyle/>
                    <a:p>
                      <a:pPr algn="ctr"/>
                      <a:r>
                        <a:rPr lang="en-US" sz="2000" dirty="0" smtClean="0"/>
                        <a:t>B</a:t>
                      </a:r>
                      <a:endParaRPr lang="en-US" sz="2000" dirty="0"/>
                    </a:p>
                  </a:txBody>
                  <a:tcPr anchor="ctr"/>
                </a:tc>
                <a:tc>
                  <a:txBody>
                    <a:bodyPr/>
                    <a:lstStyle/>
                    <a:p>
                      <a:pPr algn="ctr"/>
                      <a:r>
                        <a:rPr lang="en-US" sz="2000" dirty="0" smtClean="0"/>
                        <a:t>A</a:t>
                      </a:r>
                      <a:endParaRPr lang="en-US" sz="2000" dirty="0"/>
                    </a:p>
                  </a:txBody>
                  <a:tcPr anchor="ctr"/>
                </a:tc>
                <a:tc>
                  <a:txBody>
                    <a:bodyPr/>
                    <a:lstStyle/>
                    <a:p>
                      <a:pPr algn="ctr"/>
                      <a:r>
                        <a:rPr lang="en-US" sz="2000" dirty="0" smtClean="0"/>
                        <a:t>C</a:t>
                      </a:r>
                      <a:endParaRPr lang="en-US" sz="2000" dirty="0"/>
                    </a:p>
                  </a:txBody>
                  <a:tcPr anchor="ctr"/>
                </a:tc>
                <a:extLst>
                  <a:ext uri="{0D108BD9-81ED-4DB2-BD59-A6C34878D82A}">
                    <a16:rowId xmlns:a16="http://schemas.microsoft.com/office/drawing/2014/main" val="4151211663"/>
                  </a:ext>
                </a:extLst>
              </a:tr>
              <a:tr h="370840">
                <a:tc>
                  <a:txBody>
                    <a:bodyPr/>
                    <a:lstStyle/>
                    <a:p>
                      <a:pPr algn="ctr"/>
                      <a:r>
                        <a:rPr lang="en-US" sz="2000" dirty="0" smtClean="0"/>
                        <a:t>Mood</a:t>
                      </a:r>
                      <a:endParaRPr lang="en-US" sz="2000" dirty="0"/>
                    </a:p>
                  </a:txBody>
                  <a:tcPr anchor="ctr"/>
                </a:tc>
                <a:tc>
                  <a:txBody>
                    <a:bodyPr/>
                    <a:lstStyle/>
                    <a:p>
                      <a:pPr algn="ctr"/>
                      <a:r>
                        <a:rPr lang="en-US" sz="2000" dirty="0" smtClean="0"/>
                        <a:t>good</a:t>
                      </a:r>
                      <a:endParaRPr lang="en-US" sz="2000" dirty="0"/>
                    </a:p>
                  </a:txBody>
                  <a:tcPr anchor="ctr"/>
                </a:tc>
                <a:tc>
                  <a:txBody>
                    <a:bodyPr/>
                    <a:lstStyle/>
                    <a:p>
                      <a:pPr algn="ctr"/>
                      <a:r>
                        <a:rPr lang="en-US" sz="2000" dirty="0" smtClean="0"/>
                        <a:t>bad</a:t>
                      </a:r>
                      <a:endParaRPr lang="en-US" sz="2000" dirty="0"/>
                    </a:p>
                  </a:txBody>
                  <a:tcPr anchor="ctr"/>
                </a:tc>
                <a:tc>
                  <a:txBody>
                    <a:bodyPr/>
                    <a:lstStyle/>
                    <a:p>
                      <a:pPr algn="ctr"/>
                      <a:r>
                        <a:rPr lang="en-US" sz="2000" dirty="0" smtClean="0"/>
                        <a:t>neutral</a:t>
                      </a:r>
                      <a:endParaRPr lang="en-US" sz="2000" dirty="0"/>
                    </a:p>
                  </a:txBody>
                  <a:tcPr anchor="ctr"/>
                </a:tc>
                <a:tc>
                  <a:txBody>
                    <a:bodyPr/>
                    <a:lstStyle/>
                    <a:p>
                      <a:pPr algn="ctr"/>
                      <a:r>
                        <a:rPr lang="en-US" sz="2000" dirty="0" smtClean="0"/>
                        <a:t>good</a:t>
                      </a:r>
                      <a:endParaRPr lang="en-US" sz="2000" dirty="0"/>
                    </a:p>
                  </a:txBody>
                  <a:tcPr anchor="ctr"/>
                </a:tc>
                <a:tc>
                  <a:txBody>
                    <a:bodyPr/>
                    <a:lstStyle/>
                    <a:p>
                      <a:pPr algn="ctr"/>
                      <a:r>
                        <a:rPr lang="en-US" sz="2000" dirty="0" smtClean="0"/>
                        <a:t>bad</a:t>
                      </a:r>
                      <a:endParaRPr lang="en-US" sz="2000" dirty="0"/>
                    </a:p>
                  </a:txBody>
                  <a:tcPr anchor="ctr"/>
                </a:tc>
                <a:extLst>
                  <a:ext uri="{0D108BD9-81ED-4DB2-BD59-A6C34878D82A}">
                    <a16:rowId xmlns:a16="http://schemas.microsoft.com/office/drawing/2014/main" val="2106789126"/>
                  </a:ext>
                </a:extLst>
              </a:tr>
            </a:tbl>
          </a:graphicData>
        </a:graphic>
      </p:graphicFrame>
    </p:spTree>
    <p:extLst>
      <p:ext uri="{BB962C8B-B14F-4D97-AF65-F5344CB8AC3E}">
        <p14:creationId xmlns:p14="http://schemas.microsoft.com/office/powerpoint/2010/main" val="5292651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smtClean="0"/>
              <a:t>HMM: Parameter </a:t>
            </a:r>
            <a:r>
              <a:rPr lang="en-US" altLang="en-US" dirty="0"/>
              <a:t>estimation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cap="small" dirty="0" smtClean="0">
                    <a:solidFill>
                      <a:srgbClr val="FF0000"/>
                    </a:solidFill>
                  </a:rPr>
                  <a:t>Question</a:t>
                </a:r>
              </a:p>
              <a:p>
                <a:r>
                  <a:rPr lang="en-US" dirty="0" smtClean="0"/>
                  <a:t>How do we know the transition probabilities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𝑖𝑗</m:t>
                        </m:r>
                      </m:sub>
                    </m:sSub>
                  </m:oMath>
                </a14:m>
                <a:r>
                  <a:rPr lang="en-US" dirty="0" smtClean="0"/>
                  <a:t> and the emission probabilities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smtClean="0"/>
                  <a:t>?</a:t>
                </a:r>
              </a:p>
              <a:p>
                <a:r>
                  <a:rPr lang="en-US" cap="small" dirty="0" smtClean="0">
                    <a:solidFill>
                      <a:srgbClr val="FF0000"/>
                    </a:solidFill>
                  </a:rPr>
                  <a:t>Answer</a:t>
                </a:r>
              </a:p>
              <a:p>
                <a:r>
                  <a:rPr lang="en-US" dirty="0" smtClean="0"/>
                  <a:t>We use training sequences and construct maximum likelihood estimators.</a:t>
                </a: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57</a:t>
            </a:fld>
            <a:endParaRPr lang="en-US" altLang="zh-TW"/>
          </a:p>
        </p:txBody>
      </p:sp>
    </p:spTree>
    <p:extLst>
      <p:ext uri="{BB962C8B-B14F-4D97-AF65-F5344CB8AC3E}">
        <p14:creationId xmlns:p14="http://schemas.microsoft.com/office/powerpoint/2010/main" val="35010707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HMM: Parameter estimation</a:t>
            </a:r>
            <a:endParaRPr 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rmAutofit/>
              </a:bodyPr>
              <a:lstStyle/>
              <a:p>
                <a:r>
                  <a:rPr lang="en-US" cap="small" dirty="0" smtClean="0">
                    <a:solidFill>
                      <a:srgbClr val="FF0000"/>
                    </a:solidFill>
                  </a:rPr>
                  <a:t>Case 1</a:t>
                </a:r>
                <a:r>
                  <a:rPr lang="en-US" cap="small" dirty="0"/>
                  <a:t>	</a:t>
                </a:r>
                <a:r>
                  <a:rPr lang="en-US" cap="small" dirty="0" smtClean="0"/>
                  <a:t>   </a:t>
                </a:r>
                <a:r>
                  <a:rPr lang="en-US" dirty="0" smtClean="0"/>
                  <a:t>State sequences of training sequences are known</a:t>
                </a:r>
              </a:p>
              <a:p>
                <a:r>
                  <a:rPr lang="en-US" dirty="0" smtClean="0"/>
                  <a:t>We construct Maximum Likelihood estimators.</a:t>
                </a:r>
              </a:p>
              <a:p>
                <a:r>
                  <a:rPr lang="en-US" dirty="0" smtClean="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𝑖𝑗</m:t>
                        </m:r>
                      </m:sub>
                    </m:sSub>
                  </m:oMath>
                </a14:m>
                <a:r>
                  <a:rPr lang="en-US" dirty="0" smtClean="0"/>
                  <a:t> be the number of transitions from state </a:t>
                </a:r>
                <a:r>
                  <a:rPr lang="en-US" i="1" dirty="0" err="1" smtClean="0">
                    <a:latin typeface="Times New Roman" panose="02020603050405020304" pitchFamily="18" charset="0"/>
                    <a:cs typeface="Times New Roman" panose="02020603050405020304" pitchFamily="18" charset="0"/>
                  </a:rPr>
                  <a:t>i</a:t>
                </a:r>
                <a:r>
                  <a:rPr lang="en-US" dirty="0" smtClean="0"/>
                  <a:t> to </a:t>
                </a:r>
                <a:r>
                  <a:rPr lang="en-US" i="1" dirty="0">
                    <a:latin typeface="Times New Roman" panose="02020603050405020304" pitchFamily="18" charset="0"/>
                    <a:cs typeface="Times New Roman" panose="02020603050405020304" pitchFamily="18" charset="0"/>
                  </a:rPr>
                  <a:t>j</a:t>
                </a:r>
                <a:r>
                  <a:rPr lang="en-US" dirty="0" smtClean="0"/>
                  <a:t> in training data ( + constant)</a:t>
                </a:r>
              </a:p>
              <a:p>
                <a:r>
                  <a:rPr lang="en-US" dirty="0" smtClean="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smtClean="0"/>
                  <a:t> be the number of emissions of symbol </a:t>
                </a:r>
                <a:r>
                  <a:rPr lang="en-US" i="1" dirty="0">
                    <a:latin typeface="Times New Roman" panose="02020603050405020304" pitchFamily="18" charset="0"/>
                    <a:cs typeface="Times New Roman" panose="02020603050405020304" pitchFamily="18" charset="0"/>
                  </a:rPr>
                  <a:t>x</a:t>
                </a:r>
                <a:r>
                  <a:rPr lang="en-US" dirty="0" smtClean="0"/>
                  <a:t> from state </a:t>
                </a:r>
                <a:r>
                  <a:rPr lang="en-US" i="1" dirty="0" err="1">
                    <a:latin typeface="Times New Roman" panose="02020603050405020304" pitchFamily="18" charset="0"/>
                    <a:cs typeface="Times New Roman" panose="02020603050405020304" pitchFamily="18" charset="0"/>
                  </a:rPr>
                  <a:t>i</a:t>
                </a:r>
                <a:r>
                  <a:rPr lang="en-US" dirty="0" smtClean="0"/>
                  <a:t> in training data ( + constant)</a:t>
                </a:r>
              </a:p>
              <a:p>
                <a:r>
                  <a:rPr lang="en-US" dirty="0" smtClean="0"/>
                  <a:t>Transition estimator:</a:t>
                </a:r>
              </a:p>
              <a:p>
                <a:endParaRPr lang="en-US" sz="1800" dirty="0"/>
              </a:p>
              <a:p>
                <a:endParaRPr lang="en-US" sz="1800" dirty="0" smtClean="0"/>
              </a:p>
              <a:p>
                <a:r>
                  <a:rPr lang="en-US" dirty="0" smtClean="0"/>
                  <a:t>Emission estimator:</a:t>
                </a:r>
                <a:endParaRPr 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98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58</a:t>
            </a:fld>
            <a:endParaRPr lang="en-US" altLang="zh-TW"/>
          </a:p>
        </p:txBody>
      </p:sp>
      <mc:AlternateContent xmlns:mc="http://schemas.openxmlformats.org/markup-compatibility/2006" xmlns:a14="http://schemas.microsoft.com/office/drawing/2010/main">
        <mc:Choice Requires="a14">
          <p:sp>
            <p:nvSpPr>
              <p:cNvPr id="7" name="文本框 6"/>
              <p:cNvSpPr txBox="1"/>
              <p:nvPr/>
            </p:nvSpPr>
            <p:spPr>
              <a:xfrm>
                <a:off x="3200400" y="3978442"/>
                <a:ext cx="1820755" cy="8440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𝑖𝑗</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𝑖𝑗</m:t>
                              </m:r>
                            </m:sub>
                          </m:sSub>
                        </m:num>
                        <m:den>
                          <m:nary>
                            <m:naryPr>
                              <m:chr m:val="∑"/>
                              <m:supHide m:val="on"/>
                              <m:ctrlPr>
                                <a:rPr lang="en-US" sz="2400" b="0" i="1" smtClean="0">
                                  <a:latin typeface="Cambria Math" panose="02040503050406030204" pitchFamily="18" charset="0"/>
                                </a:rPr>
                              </m:ctrlPr>
                            </m:naryPr>
                            <m: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𝑗</m:t>
                                  </m:r>
                                </m:e>
                                <m:sup>
                                  <m:r>
                                    <a:rPr lang="en-US" sz="2400" b="0" i="1" smtClean="0">
                                      <a:latin typeface="Cambria Math" panose="02040503050406030204" pitchFamily="18" charset="0"/>
                                    </a:rPr>
                                    <m:t>′</m:t>
                                  </m:r>
                                </m:sup>
                              </m:sSup>
                            </m:sub>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𝑖</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𝑗</m:t>
                                      </m:r>
                                    </m:e>
                                    <m:sup>
                                      <m:r>
                                        <a:rPr lang="en-US" sz="2400" b="0" i="1" smtClean="0">
                                          <a:latin typeface="Cambria Math" panose="02040503050406030204" pitchFamily="18" charset="0"/>
                                        </a:rPr>
                                        <m:t>′</m:t>
                                      </m:r>
                                    </m:sup>
                                  </m:sSup>
                                </m:sub>
                              </m:sSub>
                            </m:e>
                          </m:nary>
                        </m:den>
                      </m:f>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3200400" y="3978442"/>
                <a:ext cx="1820755" cy="84401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2888391" y="5344919"/>
                <a:ext cx="2444772" cy="8144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𝑖</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𝑖</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num>
                        <m:den>
                          <m:nary>
                            <m:naryPr>
                              <m:chr m:val="∑"/>
                              <m:supHide m:val="on"/>
                              <m:ctrlPr>
                                <a:rPr lang="en-US" sz="2400" b="0" i="1" smtClean="0">
                                  <a:latin typeface="Cambria Math" panose="02040503050406030204" pitchFamily="18" charset="0"/>
                                </a:rPr>
                              </m:ctrlPr>
                            </m:naryPr>
                            <m: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m:t>
                                  </m:r>
                                </m:sup>
                              </m:sSup>
                            </m:sub>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𝑖</m:t>
                                  </m:r>
                                </m:sub>
                              </m:sSub>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m:t>
                                      </m:r>
                                    </m:sup>
                                  </m:sSup>
                                </m:e>
                              </m:d>
                            </m:e>
                          </m:nary>
                        </m:den>
                      </m:f>
                    </m:oMath>
                  </m:oMathPara>
                </a14:m>
                <a:endParaRPr 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2888391" y="5344919"/>
                <a:ext cx="2444772" cy="81445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000692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HMM: Parameter estimation</a:t>
            </a:r>
            <a:endParaRPr lang="en-US" dirty="0"/>
          </a:p>
        </p:txBody>
      </p:sp>
      <p:sp>
        <p:nvSpPr>
          <p:cNvPr id="3" name="内容占位符 2"/>
          <p:cNvSpPr>
            <a:spLocks noGrp="1"/>
          </p:cNvSpPr>
          <p:nvPr>
            <p:ph idx="1"/>
          </p:nvPr>
        </p:nvSpPr>
        <p:spPr/>
        <p:txBody>
          <a:bodyPr/>
          <a:lstStyle/>
          <a:p>
            <a:r>
              <a:rPr lang="en-US" cap="small" dirty="0" smtClean="0">
                <a:solidFill>
                  <a:srgbClr val="FF0000"/>
                </a:solidFill>
              </a:rPr>
              <a:t>Case 2</a:t>
            </a:r>
            <a:r>
              <a:rPr lang="en-US" dirty="0" smtClean="0"/>
              <a:t>    State sequences of training sequences are not known</a:t>
            </a:r>
          </a:p>
          <a:p>
            <a:r>
              <a:rPr lang="en-US" cap="small" dirty="0" smtClean="0">
                <a:solidFill>
                  <a:srgbClr val="FF0000"/>
                </a:solidFill>
              </a:rPr>
              <a:t>Viterbi training    </a:t>
            </a:r>
            <a:r>
              <a:rPr lang="en-US" dirty="0" smtClean="0"/>
              <a:t>We iteratively use the Viterbi algorithm to compute the most probable paths and set the parameters (from case 1) according to this data</a:t>
            </a:r>
          </a:p>
          <a:p>
            <a:r>
              <a:rPr lang="en-US" dirty="0" smtClean="0"/>
              <a:t>Algorithm sketch:</a:t>
            </a:r>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59</a:t>
            </a:fld>
            <a:endParaRPr lang="en-US" altLang="zh-TW"/>
          </a:p>
        </p:txBody>
      </p:sp>
      <mc:AlternateContent xmlns:mc="http://schemas.openxmlformats.org/markup-compatibility/2006" xmlns:a14="http://schemas.microsoft.com/office/drawing/2010/main">
        <mc:Choice Requires="a14">
          <p:sp>
            <p:nvSpPr>
              <p:cNvPr id="8" name="圆角矩形 7"/>
              <p:cNvSpPr/>
              <p:nvPr/>
            </p:nvSpPr>
            <p:spPr>
              <a:xfrm>
                <a:off x="771259" y="2955763"/>
                <a:ext cx="7837164" cy="3405621"/>
              </a:xfrm>
              <a:prstGeom prst="roundRect">
                <a:avLst>
                  <a:gd name="adj" fmla="val 7122"/>
                </a:avLst>
              </a:prstGeom>
              <a:solidFill>
                <a:schemeClr val="bg1">
                  <a:lumMod val="95000"/>
                </a:schemeClr>
              </a:solidFill>
              <a:ln w="38100">
                <a:noFill/>
              </a:ln>
              <a:effectLst>
                <a:outerShdw blurRad="44450" dist="27940" dir="5400000" algn="ctr">
                  <a:srgbClr val="000000">
                    <a:alpha val="32000"/>
                  </a:srgb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90488" lvl="0" indent="455613">
                  <a:lnSpc>
                    <a:spcPct val="90000"/>
                  </a:lnSpc>
                  <a:spcBef>
                    <a:spcPts val="1200"/>
                  </a:spcBef>
                  <a:spcAft>
                    <a:spcPts val="200"/>
                  </a:spcAft>
                  <a:buClr>
                    <a:srgbClr val="E48312"/>
                  </a:buClr>
                  <a:buSzPct val="100000"/>
                  <a:buFont typeface="Calibri" panose="020F0502020204030204" pitchFamily="34" charset="0"/>
                  <a:buChar char=" "/>
                </a:pPr>
                <a:r>
                  <a:rPr lang="en-US" sz="2400" dirty="0" smtClean="0">
                    <a:solidFill>
                      <a:srgbClr val="000000">
                        <a:lumMod val="75000"/>
                        <a:lumOff val="25000"/>
                      </a:srgbClr>
                    </a:solidFill>
                    <a:latin typeface="Calibri" panose="020F0502020204030204" pitchFamily="34" charset="0"/>
                    <a:cs typeface="Calibri" panose="020F0502020204030204" pitchFamily="34" charset="0"/>
                  </a:rPr>
                  <a:t>Initialization: Pick arbitrary model parameters</a:t>
                </a:r>
              </a:p>
              <a:p>
                <a:pPr marL="90488" lvl="0" indent="455613">
                  <a:lnSpc>
                    <a:spcPct val="90000"/>
                  </a:lnSpc>
                  <a:spcAft>
                    <a:spcPts val="200"/>
                  </a:spcAft>
                  <a:buClr>
                    <a:srgbClr val="E48312"/>
                  </a:buClr>
                  <a:buSzPct val="100000"/>
                  <a:buFont typeface="Calibri" panose="020F0502020204030204" pitchFamily="34" charset="0"/>
                  <a:buChar char=" "/>
                </a:pPr>
                <a:r>
                  <a:rPr lang="en-US" sz="2400" dirty="0">
                    <a:solidFill>
                      <a:srgbClr val="000000">
                        <a:lumMod val="75000"/>
                        <a:lumOff val="25000"/>
                      </a:srgbClr>
                    </a:solidFill>
                    <a:latin typeface="Calibri" panose="020F0502020204030204" pitchFamily="34" charset="0"/>
                    <a:cs typeface="Calibri" panose="020F0502020204030204" pitchFamily="34" charset="0"/>
                  </a:rPr>
                  <a:t>Repeat</a:t>
                </a:r>
              </a:p>
              <a:p>
                <a:pPr marL="90488" lvl="0" indent="455613">
                  <a:lnSpc>
                    <a:spcPct val="90000"/>
                  </a:lnSpc>
                  <a:spcAft>
                    <a:spcPts val="200"/>
                  </a:spcAft>
                  <a:buClr>
                    <a:srgbClr val="E48312"/>
                  </a:buClr>
                  <a:buSzPct val="100000"/>
                  <a:buFont typeface="Calibri" panose="020F0502020204030204" pitchFamily="34" charset="0"/>
                  <a:buChar char=" "/>
                </a:pPr>
                <a:r>
                  <a:rPr lang="en-US" sz="2400" dirty="0">
                    <a:solidFill>
                      <a:srgbClr val="000000">
                        <a:lumMod val="75000"/>
                        <a:lumOff val="25000"/>
                      </a:srgbClr>
                    </a:solidFill>
                    <a:latin typeface="Calibri" panose="020F0502020204030204" pitchFamily="34" charset="0"/>
                    <a:cs typeface="Calibri" panose="020F0502020204030204" pitchFamily="34" charset="0"/>
                  </a:rPr>
                  <a:t>    </a:t>
                </a:r>
                <a:r>
                  <a:rPr lang="en-US" sz="2400" dirty="0" smtClean="0">
                    <a:solidFill>
                      <a:srgbClr val="000000">
                        <a:lumMod val="75000"/>
                        <a:lumOff val="25000"/>
                      </a:srgbClr>
                    </a:solidFill>
                    <a:latin typeface="Calibri" panose="020F0502020204030204" pitchFamily="34" charset="0"/>
                    <a:cs typeface="Calibri" panose="020F0502020204030204" pitchFamily="34" charset="0"/>
                  </a:rPr>
                  <a:t>Set </a:t>
                </a:r>
                <a:r>
                  <a:rPr lang="en-US" sz="2400" dirty="0">
                    <a:solidFill>
                      <a:srgbClr val="000000">
                        <a:lumMod val="75000"/>
                        <a:lumOff val="25000"/>
                      </a:srgbClr>
                    </a:solidFill>
                    <a:latin typeface="Calibri" panose="020F0502020204030204" pitchFamily="34" charset="0"/>
                    <a:cs typeface="Calibri" panose="020F0502020204030204" pitchFamily="34" charset="0"/>
                  </a:rPr>
                  <a:t>all </a:t>
                </a:r>
                <a14:m>
                  <m:oMath xmlns:m="http://schemas.openxmlformats.org/officeDocument/2006/math">
                    <m:sSub>
                      <m:sSubPr>
                        <m:ctrlPr>
                          <a:rPr lang="en-US" sz="2400" i="1">
                            <a:solidFill>
                              <a:srgbClr val="000000">
                                <a:lumMod val="75000"/>
                                <a:lumOff val="25000"/>
                              </a:srgbClr>
                            </a:solidFill>
                            <a:latin typeface="Cambria Math" panose="02040503050406030204" pitchFamily="18" charset="0"/>
                          </a:rPr>
                        </m:ctrlPr>
                      </m:sSubPr>
                      <m:e>
                        <m:r>
                          <a:rPr lang="en-US" sz="2400" i="1">
                            <a:solidFill>
                              <a:srgbClr val="000000">
                                <a:lumMod val="75000"/>
                                <a:lumOff val="25000"/>
                              </a:srgbClr>
                            </a:solidFill>
                            <a:latin typeface="Cambria Math" panose="02040503050406030204" pitchFamily="18" charset="0"/>
                          </a:rPr>
                          <m:t>𝐴</m:t>
                        </m:r>
                      </m:e>
                      <m:sub>
                        <m:r>
                          <a:rPr lang="en-US" sz="2400" i="1">
                            <a:solidFill>
                              <a:srgbClr val="000000">
                                <a:lumMod val="75000"/>
                                <a:lumOff val="25000"/>
                              </a:srgbClr>
                            </a:solidFill>
                            <a:latin typeface="Cambria Math" panose="02040503050406030204" pitchFamily="18" charset="0"/>
                          </a:rPr>
                          <m:t>𝑖𝑗</m:t>
                        </m:r>
                      </m:sub>
                    </m:sSub>
                  </m:oMath>
                </a14:m>
                <a:r>
                  <a:rPr lang="en-US" sz="2400" dirty="0">
                    <a:solidFill>
                      <a:srgbClr val="000000">
                        <a:lumMod val="75000"/>
                        <a:lumOff val="25000"/>
                      </a:srgbClr>
                    </a:solidFill>
                    <a:latin typeface="Calibri" panose="020F0502020204030204" pitchFamily="34" charset="0"/>
                    <a:cs typeface="Calibri" panose="020F0502020204030204" pitchFamily="34" charset="0"/>
                  </a:rPr>
                  <a:t> and </a:t>
                </a:r>
                <a14:m>
                  <m:oMath xmlns:m="http://schemas.openxmlformats.org/officeDocument/2006/math">
                    <m:sSub>
                      <m:sSubPr>
                        <m:ctrlPr>
                          <a:rPr lang="en-US" sz="2400" i="1">
                            <a:solidFill>
                              <a:srgbClr val="000000">
                                <a:lumMod val="75000"/>
                                <a:lumOff val="25000"/>
                              </a:srgbClr>
                            </a:solidFill>
                            <a:latin typeface="Cambria Math" panose="02040503050406030204" pitchFamily="18" charset="0"/>
                          </a:rPr>
                        </m:ctrlPr>
                      </m:sSubPr>
                      <m:e>
                        <m:r>
                          <a:rPr lang="en-US" sz="2400" i="1">
                            <a:solidFill>
                              <a:srgbClr val="000000">
                                <a:lumMod val="75000"/>
                                <a:lumOff val="25000"/>
                              </a:srgbClr>
                            </a:solidFill>
                            <a:latin typeface="Cambria Math" panose="02040503050406030204" pitchFamily="18" charset="0"/>
                          </a:rPr>
                          <m:t>𝐸</m:t>
                        </m:r>
                      </m:e>
                      <m:sub>
                        <m:r>
                          <a:rPr lang="en-US" sz="2400" i="1">
                            <a:solidFill>
                              <a:srgbClr val="000000">
                                <a:lumMod val="75000"/>
                                <a:lumOff val="25000"/>
                              </a:srgbClr>
                            </a:solidFill>
                            <a:latin typeface="Cambria Math" panose="02040503050406030204" pitchFamily="18" charset="0"/>
                          </a:rPr>
                          <m:t>𝑖</m:t>
                        </m:r>
                      </m:sub>
                    </m:sSub>
                    <m:d>
                      <m:dPr>
                        <m:ctrlPr>
                          <a:rPr lang="en-US" sz="2400" i="1">
                            <a:solidFill>
                              <a:srgbClr val="000000">
                                <a:lumMod val="75000"/>
                                <a:lumOff val="25000"/>
                              </a:srgbClr>
                            </a:solidFill>
                            <a:latin typeface="Cambria Math" panose="02040503050406030204" pitchFamily="18" charset="0"/>
                          </a:rPr>
                        </m:ctrlPr>
                      </m:dPr>
                      <m:e>
                        <m:r>
                          <a:rPr lang="en-US" sz="2400" i="1">
                            <a:solidFill>
                              <a:srgbClr val="000000">
                                <a:lumMod val="75000"/>
                                <a:lumOff val="25000"/>
                              </a:srgbClr>
                            </a:solidFill>
                            <a:latin typeface="Cambria Math" panose="02040503050406030204" pitchFamily="18" charset="0"/>
                          </a:rPr>
                          <m:t>𝑥</m:t>
                        </m:r>
                      </m:e>
                    </m:d>
                  </m:oMath>
                </a14:m>
                <a:r>
                  <a:rPr lang="en-US" sz="2400" dirty="0">
                    <a:solidFill>
                      <a:srgbClr val="000000">
                        <a:lumMod val="75000"/>
                        <a:lumOff val="25000"/>
                      </a:srgbClr>
                    </a:solidFill>
                    <a:latin typeface="Calibri" panose="020F0502020204030204" pitchFamily="34" charset="0"/>
                    <a:cs typeface="Calibri" panose="020F0502020204030204" pitchFamily="34" charset="0"/>
                  </a:rPr>
                  <a:t> to their constant value</a:t>
                </a:r>
              </a:p>
              <a:p>
                <a:pPr marL="90488" lvl="0" indent="455613">
                  <a:lnSpc>
                    <a:spcPct val="90000"/>
                  </a:lnSpc>
                  <a:spcAft>
                    <a:spcPts val="200"/>
                  </a:spcAft>
                  <a:buClr>
                    <a:srgbClr val="E48312"/>
                  </a:buClr>
                  <a:buSzPct val="100000"/>
                  <a:buFont typeface="Calibri" panose="020F0502020204030204" pitchFamily="34" charset="0"/>
                  <a:buChar char=" "/>
                </a:pPr>
                <a:r>
                  <a:rPr lang="en-US" sz="2400" dirty="0">
                    <a:solidFill>
                      <a:srgbClr val="000000">
                        <a:lumMod val="75000"/>
                        <a:lumOff val="25000"/>
                      </a:srgbClr>
                    </a:solidFill>
                    <a:latin typeface="Calibri" panose="020F0502020204030204" pitchFamily="34" charset="0"/>
                    <a:cs typeface="Calibri" panose="020F0502020204030204" pitchFamily="34" charset="0"/>
                  </a:rPr>
                  <a:t>    </a:t>
                </a:r>
                <a:r>
                  <a:rPr lang="en-US" sz="2400" dirty="0" smtClean="0">
                    <a:solidFill>
                      <a:srgbClr val="000000">
                        <a:lumMod val="75000"/>
                        <a:lumOff val="25000"/>
                      </a:srgbClr>
                    </a:solidFill>
                    <a:latin typeface="Calibri" panose="020F0502020204030204" pitchFamily="34" charset="0"/>
                    <a:cs typeface="Calibri" panose="020F0502020204030204" pitchFamily="34" charset="0"/>
                  </a:rPr>
                  <a:t>For </a:t>
                </a:r>
                <a:r>
                  <a:rPr lang="en-US" sz="2400" dirty="0">
                    <a:solidFill>
                      <a:srgbClr val="000000">
                        <a:lumMod val="75000"/>
                        <a:lumOff val="25000"/>
                      </a:srgbClr>
                    </a:solidFill>
                    <a:latin typeface="Calibri" panose="020F0502020204030204" pitchFamily="34" charset="0"/>
                    <a:cs typeface="Calibri" panose="020F0502020204030204" pitchFamily="34" charset="0"/>
                  </a:rPr>
                  <a:t>each training sequence</a:t>
                </a:r>
              </a:p>
              <a:p>
                <a:pPr marL="90488" lvl="0" indent="455613">
                  <a:lnSpc>
                    <a:spcPct val="90000"/>
                  </a:lnSpc>
                  <a:spcAft>
                    <a:spcPts val="200"/>
                  </a:spcAft>
                  <a:buClr>
                    <a:srgbClr val="E48312"/>
                  </a:buClr>
                  <a:buSzPct val="100000"/>
                  <a:buFont typeface="Calibri" panose="020F0502020204030204" pitchFamily="34" charset="0"/>
                  <a:buChar char=" "/>
                </a:pPr>
                <a:r>
                  <a:rPr lang="en-US" sz="2400" dirty="0">
                    <a:solidFill>
                      <a:srgbClr val="000000">
                        <a:lumMod val="75000"/>
                        <a:lumOff val="25000"/>
                      </a:srgbClr>
                    </a:solidFill>
                    <a:latin typeface="Calibri" panose="020F0502020204030204" pitchFamily="34" charset="0"/>
                    <a:cs typeface="Calibri" panose="020F0502020204030204" pitchFamily="34" charset="0"/>
                  </a:rPr>
                  <a:t>    </a:t>
                </a:r>
                <a:r>
                  <a:rPr lang="en-US" sz="2400" dirty="0" smtClean="0">
                    <a:solidFill>
                      <a:srgbClr val="000000">
                        <a:lumMod val="75000"/>
                        <a:lumOff val="25000"/>
                      </a:srgbClr>
                    </a:solidFill>
                    <a:latin typeface="Calibri" panose="020F0502020204030204" pitchFamily="34" charset="0"/>
                    <a:cs typeface="Calibri" panose="020F0502020204030204" pitchFamily="34" charset="0"/>
                  </a:rPr>
                  <a:t>        </a:t>
                </a:r>
                <a:r>
                  <a:rPr lang="en-US" sz="2400" dirty="0">
                    <a:solidFill>
                      <a:srgbClr val="000000">
                        <a:lumMod val="75000"/>
                        <a:lumOff val="25000"/>
                      </a:srgbClr>
                    </a:solidFill>
                    <a:latin typeface="Calibri" panose="020F0502020204030204" pitchFamily="34" charset="0"/>
                    <a:cs typeface="Calibri" panose="020F0502020204030204" pitchFamily="34" charset="0"/>
                  </a:rPr>
                  <a:t>Compute most probable state paths (Viterbi)</a:t>
                </a:r>
              </a:p>
              <a:p>
                <a:pPr marL="90488" lvl="0" indent="455613">
                  <a:lnSpc>
                    <a:spcPct val="90000"/>
                  </a:lnSpc>
                  <a:spcAft>
                    <a:spcPts val="200"/>
                  </a:spcAft>
                  <a:buClr>
                    <a:srgbClr val="E48312"/>
                  </a:buClr>
                  <a:buSzPct val="100000"/>
                  <a:buFont typeface="Calibri" panose="020F0502020204030204" pitchFamily="34" charset="0"/>
                  <a:buChar char=" "/>
                </a:pPr>
                <a:r>
                  <a:rPr lang="en-US" sz="2400" dirty="0">
                    <a:solidFill>
                      <a:srgbClr val="000000">
                        <a:lumMod val="75000"/>
                        <a:lumOff val="25000"/>
                      </a:srgbClr>
                    </a:solidFill>
                    <a:latin typeface="Calibri" panose="020F0502020204030204" pitchFamily="34" charset="0"/>
                    <a:cs typeface="Calibri" panose="020F0502020204030204" pitchFamily="34" charset="0"/>
                  </a:rPr>
                  <a:t>    </a:t>
                </a:r>
                <a:r>
                  <a:rPr lang="en-US" sz="2400" dirty="0" smtClean="0">
                    <a:solidFill>
                      <a:srgbClr val="000000">
                        <a:lumMod val="75000"/>
                        <a:lumOff val="25000"/>
                      </a:srgbClr>
                    </a:solidFill>
                    <a:latin typeface="Calibri" panose="020F0502020204030204" pitchFamily="34" charset="0"/>
                    <a:cs typeface="Calibri" panose="020F0502020204030204" pitchFamily="34" charset="0"/>
                  </a:rPr>
                  <a:t>        </a:t>
                </a:r>
                <a:r>
                  <a:rPr lang="en-US" sz="2400" dirty="0">
                    <a:solidFill>
                      <a:srgbClr val="000000">
                        <a:lumMod val="75000"/>
                        <a:lumOff val="25000"/>
                      </a:srgbClr>
                    </a:solidFill>
                    <a:latin typeface="Calibri" panose="020F0502020204030204" pitchFamily="34" charset="0"/>
                    <a:cs typeface="Calibri" panose="020F0502020204030204" pitchFamily="34" charset="0"/>
                  </a:rPr>
                  <a:t>Add contribution to </a:t>
                </a:r>
                <a14:m>
                  <m:oMath xmlns:m="http://schemas.openxmlformats.org/officeDocument/2006/math">
                    <m:sSub>
                      <m:sSubPr>
                        <m:ctrlPr>
                          <a:rPr lang="en-US" sz="2400" i="1">
                            <a:solidFill>
                              <a:srgbClr val="000000">
                                <a:lumMod val="75000"/>
                                <a:lumOff val="25000"/>
                              </a:srgbClr>
                            </a:solidFill>
                            <a:latin typeface="Cambria Math" panose="02040503050406030204" pitchFamily="18" charset="0"/>
                          </a:rPr>
                        </m:ctrlPr>
                      </m:sSubPr>
                      <m:e>
                        <m:r>
                          <a:rPr lang="en-US" sz="2400" i="1">
                            <a:solidFill>
                              <a:srgbClr val="000000">
                                <a:lumMod val="75000"/>
                                <a:lumOff val="25000"/>
                              </a:srgbClr>
                            </a:solidFill>
                            <a:latin typeface="Cambria Math" panose="02040503050406030204" pitchFamily="18" charset="0"/>
                          </a:rPr>
                          <m:t>𝐴</m:t>
                        </m:r>
                      </m:e>
                      <m:sub>
                        <m:r>
                          <a:rPr lang="en-US" sz="2400" i="1">
                            <a:solidFill>
                              <a:srgbClr val="000000">
                                <a:lumMod val="75000"/>
                                <a:lumOff val="25000"/>
                              </a:srgbClr>
                            </a:solidFill>
                            <a:latin typeface="Cambria Math" panose="02040503050406030204" pitchFamily="18" charset="0"/>
                          </a:rPr>
                          <m:t>𝑖𝑗</m:t>
                        </m:r>
                      </m:sub>
                    </m:sSub>
                  </m:oMath>
                </a14:m>
                <a:r>
                  <a:rPr lang="en-US" sz="2400" dirty="0">
                    <a:solidFill>
                      <a:srgbClr val="000000">
                        <a:lumMod val="75000"/>
                        <a:lumOff val="25000"/>
                      </a:srgbClr>
                    </a:solidFill>
                    <a:latin typeface="Calibri" panose="020F0502020204030204" pitchFamily="34" charset="0"/>
                    <a:cs typeface="Calibri" panose="020F0502020204030204" pitchFamily="34" charset="0"/>
                  </a:rPr>
                  <a:t> and </a:t>
                </a:r>
                <a14:m>
                  <m:oMath xmlns:m="http://schemas.openxmlformats.org/officeDocument/2006/math">
                    <m:sSub>
                      <m:sSubPr>
                        <m:ctrlPr>
                          <a:rPr lang="en-US" sz="2400" i="1">
                            <a:solidFill>
                              <a:srgbClr val="000000">
                                <a:lumMod val="75000"/>
                                <a:lumOff val="25000"/>
                              </a:srgbClr>
                            </a:solidFill>
                            <a:latin typeface="Cambria Math" panose="02040503050406030204" pitchFamily="18" charset="0"/>
                          </a:rPr>
                        </m:ctrlPr>
                      </m:sSubPr>
                      <m:e>
                        <m:r>
                          <a:rPr lang="en-US" sz="2400" i="1">
                            <a:solidFill>
                              <a:srgbClr val="000000">
                                <a:lumMod val="75000"/>
                                <a:lumOff val="25000"/>
                              </a:srgbClr>
                            </a:solidFill>
                            <a:latin typeface="Cambria Math" panose="02040503050406030204" pitchFamily="18" charset="0"/>
                          </a:rPr>
                          <m:t>𝐸</m:t>
                        </m:r>
                      </m:e>
                      <m:sub>
                        <m:r>
                          <a:rPr lang="en-US" sz="2400" i="1">
                            <a:solidFill>
                              <a:srgbClr val="000000">
                                <a:lumMod val="75000"/>
                                <a:lumOff val="25000"/>
                              </a:srgbClr>
                            </a:solidFill>
                            <a:latin typeface="Cambria Math" panose="02040503050406030204" pitchFamily="18" charset="0"/>
                          </a:rPr>
                          <m:t>𝑖</m:t>
                        </m:r>
                      </m:sub>
                    </m:sSub>
                    <m:d>
                      <m:dPr>
                        <m:ctrlPr>
                          <a:rPr lang="en-US" sz="2400" i="1">
                            <a:solidFill>
                              <a:srgbClr val="000000">
                                <a:lumMod val="75000"/>
                                <a:lumOff val="25000"/>
                              </a:srgbClr>
                            </a:solidFill>
                            <a:latin typeface="Cambria Math" panose="02040503050406030204" pitchFamily="18" charset="0"/>
                          </a:rPr>
                        </m:ctrlPr>
                      </m:dPr>
                      <m:e>
                        <m:r>
                          <a:rPr lang="en-US" sz="2400" i="1">
                            <a:solidFill>
                              <a:srgbClr val="000000">
                                <a:lumMod val="75000"/>
                                <a:lumOff val="25000"/>
                              </a:srgbClr>
                            </a:solidFill>
                            <a:latin typeface="Cambria Math" panose="02040503050406030204" pitchFamily="18" charset="0"/>
                          </a:rPr>
                          <m:t>𝑥</m:t>
                        </m:r>
                      </m:e>
                    </m:d>
                  </m:oMath>
                </a14:m>
                <a:endParaRPr lang="en-US" sz="2400" dirty="0" smtClean="0">
                  <a:solidFill>
                    <a:srgbClr val="000000">
                      <a:lumMod val="75000"/>
                      <a:lumOff val="25000"/>
                    </a:srgbClr>
                  </a:solidFill>
                  <a:latin typeface="Calibri" panose="020F0502020204030204" pitchFamily="34" charset="0"/>
                </a:endParaRPr>
              </a:p>
              <a:p>
                <a:pPr marL="90488" lvl="0" indent="455613">
                  <a:lnSpc>
                    <a:spcPct val="90000"/>
                  </a:lnSpc>
                  <a:spcAft>
                    <a:spcPts val="200"/>
                  </a:spcAft>
                  <a:buClr>
                    <a:srgbClr val="E48312"/>
                  </a:buClr>
                  <a:buSzPct val="100000"/>
                  <a:buFont typeface="Calibri" panose="020F0502020204030204" pitchFamily="34" charset="0"/>
                  <a:buChar char=" "/>
                </a:pPr>
                <a:r>
                  <a:rPr lang="en-US" sz="2400" dirty="0" smtClean="0">
                    <a:solidFill>
                      <a:srgbClr val="000000">
                        <a:lumMod val="75000"/>
                        <a:lumOff val="25000"/>
                      </a:srgbClr>
                    </a:solidFill>
                    <a:latin typeface="Calibri" panose="020F0502020204030204" pitchFamily="34" charset="0"/>
                  </a:rPr>
                  <a:t>    Update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𝑖𝑗</m:t>
                        </m:r>
                      </m:sub>
                    </m:sSub>
                    <m:r>
                      <a:rPr lang="en-US" sz="2400" i="1">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𝐴</m:t>
                            </m:r>
                          </m:e>
                          <m:sub>
                            <m:r>
                              <a:rPr lang="en-US" sz="2400" i="1">
                                <a:latin typeface="Cambria Math" panose="02040503050406030204" pitchFamily="18" charset="0"/>
                              </a:rPr>
                              <m:t>𝑖𝑗</m:t>
                            </m:r>
                          </m:sub>
                        </m:sSub>
                      </m:num>
                      <m:den>
                        <m:nary>
                          <m:naryPr>
                            <m:chr m:val="∑"/>
                            <m:supHide m:val="on"/>
                            <m:ctrlPr>
                              <a:rPr lang="en-US" sz="2400" i="1">
                                <a:latin typeface="Cambria Math" panose="02040503050406030204" pitchFamily="18" charset="0"/>
                              </a:rPr>
                            </m:ctrlPr>
                          </m:naryPr>
                          <m:sub>
                            <m:sSup>
                              <m:sSupPr>
                                <m:ctrlPr>
                                  <a:rPr lang="en-US" sz="2400" i="1">
                                    <a:latin typeface="Cambria Math" panose="02040503050406030204" pitchFamily="18" charset="0"/>
                                  </a:rPr>
                                </m:ctrlPr>
                              </m:sSupPr>
                              <m:e>
                                <m:r>
                                  <a:rPr lang="en-US" sz="2400" i="1">
                                    <a:latin typeface="Cambria Math" panose="02040503050406030204" pitchFamily="18" charset="0"/>
                                  </a:rPr>
                                  <m:t>𝑗</m:t>
                                </m:r>
                              </m:e>
                              <m:sup>
                                <m:r>
                                  <a:rPr lang="en-US" sz="2400" i="1">
                                    <a:latin typeface="Cambria Math" panose="02040503050406030204" pitchFamily="18" charset="0"/>
                                  </a:rPr>
                                  <m:t>′</m:t>
                                </m:r>
                              </m:sup>
                            </m:sSup>
                          </m:sub>
                          <m:sup/>
                          <m:e>
                            <m:sSub>
                              <m:sSubPr>
                                <m:ctrlPr>
                                  <a:rPr lang="en-US" sz="2400" i="1">
                                    <a:latin typeface="Cambria Math" panose="02040503050406030204" pitchFamily="18" charset="0"/>
                                  </a:rPr>
                                </m:ctrlPr>
                              </m:sSubPr>
                              <m:e>
                                <m:r>
                                  <a:rPr lang="en-US" sz="2400" i="1">
                                    <a:latin typeface="Cambria Math" panose="02040503050406030204" pitchFamily="18" charset="0"/>
                                  </a:rPr>
                                  <m:t>𝐴</m:t>
                                </m:r>
                              </m:e>
                              <m:sub>
                                <m:r>
                                  <a:rPr lang="en-US" sz="2400" i="1">
                                    <a:latin typeface="Cambria Math" panose="02040503050406030204" pitchFamily="18" charset="0"/>
                                  </a:rPr>
                                  <m:t>𝑖</m:t>
                                </m:r>
                                <m:sSup>
                                  <m:sSupPr>
                                    <m:ctrlPr>
                                      <a:rPr lang="en-US" sz="2400" i="1">
                                        <a:latin typeface="Cambria Math" panose="02040503050406030204" pitchFamily="18" charset="0"/>
                                      </a:rPr>
                                    </m:ctrlPr>
                                  </m:sSupPr>
                                  <m:e>
                                    <m:r>
                                      <a:rPr lang="en-US" sz="2400" i="1">
                                        <a:latin typeface="Cambria Math" panose="02040503050406030204" pitchFamily="18" charset="0"/>
                                      </a:rPr>
                                      <m:t>𝑗</m:t>
                                    </m:r>
                                  </m:e>
                                  <m:sup>
                                    <m:r>
                                      <a:rPr lang="en-US" sz="2400" i="1">
                                        <a:latin typeface="Cambria Math" panose="02040503050406030204" pitchFamily="18" charset="0"/>
                                      </a:rPr>
                                      <m:t>′</m:t>
                                    </m:r>
                                  </m:sup>
                                </m:sSup>
                              </m:sub>
                            </m:sSub>
                          </m:e>
                        </m:nary>
                      </m:den>
                    </m:f>
                  </m:oMath>
                </a14:m>
                <a:r>
                  <a:rPr lang="en-US" sz="2400" dirty="0" smtClean="0">
                    <a:solidFill>
                      <a:srgbClr val="000000">
                        <a:lumMod val="75000"/>
                        <a:lumOff val="25000"/>
                      </a:srgbClr>
                    </a:solidFill>
                    <a:latin typeface="Calibri" panose="020F0502020204030204" pitchFamily="34" charset="0"/>
                  </a:rPr>
                  <a:t> and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r>
                          <a:rPr lang="en-US" sz="2400" i="1">
                            <a:latin typeface="Cambria Math" panose="02040503050406030204" pitchFamily="18" charset="0"/>
                          </a:rPr>
                          <m:t>𝑥</m:t>
                        </m:r>
                      </m:e>
                    </m:d>
                    <m:r>
                      <a:rPr lang="en-US" sz="2400" i="1">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𝐸</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r>
                              <a:rPr lang="en-US" sz="2400" i="1">
                                <a:latin typeface="Cambria Math" panose="02040503050406030204" pitchFamily="18" charset="0"/>
                              </a:rPr>
                              <m:t>𝑥</m:t>
                            </m:r>
                          </m:e>
                        </m:d>
                      </m:num>
                      <m:den>
                        <m:nary>
                          <m:naryPr>
                            <m:chr m:val="∑"/>
                            <m:supHide m:val="on"/>
                            <m:ctrlPr>
                              <a:rPr lang="en-US" sz="2400" i="1">
                                <a:latin typeface="Cambria Math" panose="02040503050406030204" pitchFamily="18" charset="0"/>
                              </a:rPr>
                            </m:ctrlPr>
                          </m:naryPr>
                          <m:sub>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m:t>
                                </m:r>
                              </m:sup>
                            </m:sSup>
                          </m:sub>
                          <m:sup/>
                          <m:e>
                            <m:sSub>
                              <m:sSubPr>
                                <m:ctrlPr>
                                  <a:rPr lang="en-US" sz="2400" i="1">
                                    <a:latin typeface="Cambria Math" panose="02040503050406030204" pitchFamily="18" charset="0"/>
                                  </a:rPr>
                                </m:ctrlPr>
                              </m:sSubPr>
                              <m:e>
                                <m:r>
                                  <a:rPr lang="en-US" sz="2400" i="1">
                                    <a:latin typeface="Cambria Math" panose="02040503050406030204" pitchFamily="18" charset="0"/>
                                  </a:rPr>
                                  <m:t>𝐸</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m:t>
                                    </m:r>
                                  </m:sup>
                                </m:sSup>
                              </m:e>
                            </m:d>
                          </m:e>
                        </m:nary>
                      </m:den>
                    </m:f>
                  </m:oMath>
                </a14:m>
                <a:endParaRPr lang="en-US" sz="2400" dirty="0" smtClean="0">
                  <a:solidFill>
                    <a:srgbClr val="000000">
                      <a:lumMod val="75000"/>
                      <a:lumOff val="25000"/>
                    </a:srgbClr>
                  </a:solidFill>
                  <a:latin typeface="Calibri" panose="020F0502020204030204" pitchFamily="34" charset="0"/>
                </a:endParaRPr>
              </a:p>
              <a:p>
                <a:pPr marL="90488" lvl="0" indent="455613">
                  <a:lnSpc>
                    <a:spcPct val="90000"/>
                  </a:lnSpc>
                  <a:spcAft>
                    <a:spcPts val="1200"/>
                  </a:spcAft>
                  <a:buClr>
                    <a:srgbClr val="E48312"/>
                  </a:buClr>
                  <a:buSzPct val="100000"/>
                  <a:buFont typeface="Calibri" panose="020F0502020204030204" pitchFamily="34" charset="0"/>
                  <a:buChar char=" "/>
                </a:pPr>
                <a:r>
                  <a:rPr lang="en-US" sz="2400" dirty="0" smtClean="0">
                    <a:solidFill>
                      <a:srgbClr val="000000">
                        <a:lumMod val="75000"/>
                        <a:lumOff val="25000"/>
                      </a:srgbClr>
                    </a:solidFill>
                    <a:latin typeface="Calibri" panose="020F0502020204030204" pitchFamily="34" charset="0"/>
                  </a:rPr>
                  <a:t>Until stopping criterion is reached </a:t>
                </a:r>
              </a:p>
            </p:txBody>
          </p:sp>
        </mc:Choice>
        <mc:Fallback xmlns="">
          <p:sp>
            <p:nvSpPr>
              <p:cNvPr id="8" name="圆角矩形 7"/>
              <p:cNvSpPr>
                <a:spLocks noRot="1" noChangeAspect="1" noMove="1" noResize="1" noEditPoints="1" noAdjustHandles="1" noChangeArrowheads="1" noChangeShapeType="1" noTextEdit="1"/>
              </p:cNvSpPr>
              <p:nvPr/>
            </p:nvSpPr>
            <p:spPr>
              <a:xfrm>
                <a:off x="771259" y="2955763"/>
                <a:ext cx="7837164" cy="3405621"/>
              </a:xfrm>
              <a:prstGeom prst="roundRect">
                <a:avLst>
                  <a:gd name="adj" fmla="val 7122"/>
                </a:avLst>
              </a:prstGeom>
              <a:blipFill>
                <a:blip r:embed="rId2"/>
                <a:stretch>
                  <a:fillRect/>
                </a:stretch>
              </a:blipFill>
              <a:ln w="38100">
                <a:noFill/>
              </a:ln>
              <a:effectLst>
                <a:outerShdw blurRad="44450" dist="27940" dir="5400000" algn="ctr">
                  <a:srgbClr val="000000">
                    <a:alpha val="32000"/>
                  </a:srgbClr>
                </a:outerShdw>
              </a:effectLst>
            </p:spPr>
            <p:txBody>
              <a:bodyPr/>
              <a:lstStyle/>
              <a:p>
                <a:r>
                  <a:rPr lang="en-US">
                    <a:noFill/>
                  </a:rPr>
                  <a:t> </a:t>
                </a:r>
              </a:p>
            </p:txBody>
          </p:sp>
        </mc:Fallback>
      </mc:AlternateContent>
    </p:spTree>
    <p:extLst>
      <p:ext uri="{BB962C8B-B14F-4D97-AF65-F5344CB8AC3E}">
        <p14:creationId xmlns:p14="http://schemas.microsoft.com/office/powerpoint/2010/main" val="2886149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altLang="en-US" dirty="0"/>
              <a:t>How might computers do it?</a:t>
            </a:r>
            <a:endParaRPr lang="en-US" dirty="0"/>
          </a:p>
        </p:txBody>
      </p:sp>
      <p:sp>
        <p:nvSpPr>
          <p:cNvPr id="3" name="内容占位符 2"/>
          <p:cNvSpPr>
            <a:spLocks noGrp="1"/>
          </p:cNvSpPr>
          <p:nvPr>
            <p:ph idx="1"/>
          </p:nvPr>
        </p:nvSpPr>
        <p:spPr/>
        <p:txBody>
          <a:bodyPr/>
          <a:lstStyle/>
          <a:p>
            <a:r>
              <a:rPr lang="en-GB" altLang="en-US" dirty="0" smtClean="0"/>
              <a:t>Digitization</a:t>
            </a:r>
            <a:endParaRPr lang="en-GB" altLang="en-US" dirty="0"/>
          </a:p>
          <a:p>
            <a:r>
              <a:rPr lang="en-GB" altLang="en-US" dirty="0"/>
              <a:t>Acoustic analysis of the speech signal</a:t>
            </a:r>
          </a:p>
          <a:p>
            <a:r>
              <a:rPr lang="en-GB" altLang="en-US" dirty="0"/>
              <a:t>Linguistic </a:t>
            </a:r>
            <a:r>
              <a:rPr lang="en-GB" altLang="en-US" dirty="0" smtClean="0"/>
              <a:t>interpretation</a:t>
            </a:r>
            <a:endParaRPr lang="en-GB" alt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6</a:t>
            </a:fld>
            <a:endParaRPr lang="en-US" altLang="zh-TW"/>
          </a:p>
        </p:txBody>
      </p:sp>
      <p:pic>
        <p:nvPicPr>
          <p:cNvPr id="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7744" y="3800737"/>
            <a:ext cx="3402229" cy="13590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056" y="2433900"/>
            <a:ext cx="1800225" cy="838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my number 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1025" y="4067467"/>
            <a:ext cx="3690938" cy="189039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0"/>
          <p:cNvSpPr txBox="1">
            <a:spLocks noChangeArrowheads="1"/>
          </p:cNvSpPr>
          <p:nvPr/>
        </p:nvSpPr>
        <p:spPr bwMode="auto">
          <a:xfrm>
            <a:off x="341619" y="3368937"/>
            <a:ext cx="210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Acoustic waveform</a:t>
            </a:r>
          </a:p>
        </p:txBody>
      </p:sp>
      <p:sp>
        <p:nvSpPr>
          <p:cNvPr id="11" name="Text Box 11"/>
          <p:cNvSpPr txBox="1">
            <a:spLocks noChangeArrowheads="1"/>
          </p:cNvSpPr>
          <p:nvPr/>
        </p:nvSpPr>
        <p:spPr bwMode="auto">
          <a:xfrm>
            <a:off x="3654731" y="3368937"/>
            <a:ext cx="170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dirty="0"/>
              <a:t>Acoustic signal</a:t>
            </a:r>
          </a:p>
        </p:txBody>
      </p:sp>
      <p:sp>
        <p:nvSpPr>
          <p:cNvPr id="12" name="Text Box 12"/>
          <p:cNvSpPr txBox="1">
            <a:spLocks noChangeArrowheads="1"/>
          </p:cNvSpPr>
          <p:nvPr/>
        </p:nvSpPr>
        <p:spPr bwMode="auto">
          <a:xfrm>
            <a:off x="6534456" y="6034350"/>
            <a:ext cx="213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Speech recognition</a:t>
            </a:r>
          </a:p>
        </p:txBody>
      </p:sp>
      <p:pic>
        <p:nvPicPr>
          <p:cNvPr id="13" name="Picture 13" descr="micropho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208244">
            <a:off x="2606188" y="2401356"/>
            <a:ext cx="525462" cy="145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5677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HMM </a:t>
            </a:r>
            <a:r>
              <a:rPr lang="en-US" altLang="zh-CN" dirty="0" smtClean="0"/>
              <a:t>in ASR</a:t>
            </a:r>
            <a:endParaRPr lang="en-US" dirty="0"/>
          </a:p>
        </p:txBody>
      </p:sp>
      <p:sp>
        <p:nvSpPr>
          <p:cNvPr id="3" name="内容占位符 2"/>
          <p:cNvSpPr>
            <a:spLocks noGrp="1"/>
          </p:cNvSpPr>
          <p:nvPr>
            <p:ph idx="1"/>
          </p:nvPr>
        </p:nvSpPr>
        <p:spPr/>
        <p:txBody>
          <a:bodyPr>
            <a:noAutofit/>
          </a:bodyPr>
          <a:lstStyle/>
          <a:p>
            <a:r>
              <a:rPr lang="en-US" dirty="0"/>
              <a:t>How HMM can used to classify feature sequences to known classes.</a:t>
            </a:r>
          </a:p>
          <a:p>
            <a:pPr lvl="1"/>
            <a:r>
              <a:rPr lang="en-US" dirty="0" smtClean="0"/>
              <a:t>Make </a:t>
            </a:r>
            <a:r>
              <a:rPr lang="en-US" dirty="0"/>
              <a:t>a HMM to each class.</a:t>
            </a:r>
          </a:p>
          <a:p>
            <a:r>
              <a:rPr lang="en-US" dirty="0" smtClean="0"/>
              <a:t>By determining </a:t>
            </a:r>
            <a:r>
              <a:rPr lang="en-US" dirty="0"/>
              <a:t>the probability of a sequence to the HMMs, we can decide which HMM could most probable generate the sequence.</a:t>
            </a:r>
          </a:p>
          <a:p>
            <a:r>
              <a:rPr lang="en-US" dirty="0" smtClean="0"/>
              <a:t>There </a:t>
            </a:r>
            <a:r>
              <a:rPr lang="en-US" dirty="0"/>
              <a:t>are several idea what to model:</a:t>
            </a:r>
          </a:p>
          <a:p>
            <a:pPr lvl="1"/>
            <a:r>
              <a:rPr lang="en-US" dirty="0"/>
              <a:t>Isolated word recognition ( HMM for each known </a:t>
            </a:r>
            <a:r>
              <a:rPr lang="en-US" dirty="0" smtClean="0"/>
              <a:t>word)</a:t>
            </a:r>
          </a:p>
          <a:p>
            <a:pPr lvl="1"/>
            <a:r>
              <a:rPr lang="en-US" dirty="0" smtClean="0"/>
              <a:t>Usable </a:t>
            </a:r>
            <a:r>
              <a:rPr lang="en-US" dirty="0"/>
              <a:t>just on small dictionaries. (digit recognition etc</a:t>
            </a:r>
            <a:r>
              <a:rPr lang="en-US" dirty="0" smtClean="0"/>
              <a:t>.)</a:t>
            </a:r>
          </a:p>
          <a:p>
            <a:pPr lvl="1"/>
            <a:r>
              <a:rPr lang="en-US" dirty="0" smtClean="0"/>
              <a:t>Number </a:t>
            </a:r>
            <a:r>
              <a:rPr lang="en-US" dirty="0"/>
              <a:t>of states usually &gt;=4. </a:t>
            </a:r>
            <a:r>
              <a:rPr lang="en-US" dirty="0" smtClean="0"/>
              <a:t>Left-to-right </a:t>
            </a:r>
            <a:r>
              <a:rPr lang="en-US" dirty="0"/>
              <a:t>HMM</a:t>
            </a:r>
          </a:p>
          <a:p>
            <a:r>
              <a:rPr lang="en-US" dirty="0" err="1" smtClean="0"/>
              <a:t>Monophone</a:t>
            </a:r>
            <a:r>
              <a:rPr lang="en-US" dirty="0" smtClean="0"/>
              <a:t> </a:t>
            </a:r>
            <a:r>
              <a:rPr lang="en-US" dirty="0"/>
              <a:t>acoustic model ( HMM for each phone</a:t>
            </a:r>
            <a:r>
              <a:rPr lang="en-US" dirty="0" smtClean="0"/>
              <a:t>)</a:t>
            </a:r>
          </a:p>
          <a:p>
            <a:pPr lvl="1"/>
            <a:r>
              <a:rPr lang="en-US" dirty="0" smtClean="0"/>
              <a:t>~</a:t>
            </a:r>
            <a:r>
              <a:rPr lang="en-US" dirty="0"/>
              <a:t>50 HMM</a:t>
            </a:r>
          </a:p>
          <a:p>
            <a:r>
              <a:rPr lang="en-US" dirty="0" err="1" smtClean="0"/>
              <a:t>Triphone</a:t>
            </a:r>
            <a:r>
              <a:rPr lang="en-US" dirty="0" smtClean="0"/>
              <a:t> </a:t>
            </a:r>
            <a:r>
              <a:rPr lang="en-US" dirty="0"/>
              <a:t>acoustic model (HMM for each three phone </a:t>
            </a:r>
            <a:r>
              <a:rPr lang="en-US" dirty="0" smtClean="0"/>
              <a:t>sequence)</a:t>
            </a:r>
          </a:p>
          <a:p>
            <a:pPr lvl="1"/>
            <a:r>
              <a:rPr lang="en-US" dirty="0" smtClean="0"/>
              <a:t>50^3 </a:t>
            </a:r>
            <a:r>
              <a:rPr lang="en-US" dirty="0"/>
              <a:t>= 125000 </a:t>
            </a:r>
            <a:r>
              <a:rPr lang="en-US" dirty="0" err="1" smtClean="0"/>
              <a:t>triphones</a:t>
            </a:r>
            <a:endParaRPr lang="en-US" dirty="0" smtClean="0"/>
          </a:p>
          <a:p>
            <a:pPr lvl="1"/>
            <a:r>
              <a:rPr lang="en-US" dirty="0" smtClean="0"/>
              <a:t>each </a:t>
            </a:r>
            <a:r>
              <a:rPr lang="en-US" dirty="0" err="1"/>
              <a:t>triphone</a:t>
            </a:r>
            <a:r>
              <a:rPr lang="en-US" dirty="0"/>
              <a:t> has 3 </a:t>
            </a:r>
            <a:r>
              <a:rPr lang="en-US" dirty="0" smtClean="0"/>
              <a:t>state</a:t>
            </a:r>
            <a:endParaRPr lang="en-US" dirty="0"/>
          </a:p>
          <a:p>
            <a:endParaRPr lang="en-US" dirty="0"/>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60</a:t>
            </a:fld>
            <a:endParaRPr lang="en-US" altLang="zh-TW"/>
          </a:p>
        </p:txBody>
      </p:sp>
    </p:spTree>
    <p:extLst>
      <p:ext uri="{BB962C8B-B14F-4D97-AF65-F5344CB8AC3E}">
        <p14:creationId xmlns:p14="http://schemas.microsoft.com/office/powerpoint/2010/main" val="14201489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HMM </a:t>
            </a:r>
            <a:r>
              <a:rPr lang="en-US" altLang="zh-CN" dirty="0"/>
              <a:t>in ASR</a:t>
            </a:r>
            <a:endParaRPr lang="en-US" dirty="0"/>
          </a:p>
        </p:txBody>
      </p:sp>
      <p:sp>
        <p:nvSpPr>
          <p:cNvPr id="3" name="内容占位符 2"/>
          <p:cNvSpPr>
            <a:spLocks noGrp="1"/>
          </p:cNvSpPr>
          <p:nvPr>
            <p:ph idx="1"/>
          </p:nvPr>
        </p:nvSpPr>
        <p:spPr/>
        <p:txBody>
          <a:bodyPr/>
          <a:lstStyle/>
          <a:p>
            <a:r>
              <a:rPr lang="en-US" altLang="en-US" dirty="0"/>
              <a:t>Hierarchical system of HMMs</a:t>
            </a:r>
          </a:p>
          <a:p>
            <a:pPr lvl="2">
              <a:buNone/>
            </a:pPr>
            <a:endParaRPr lang="en-US" altLang="en-US" dirty="0"/>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61</a:t>
            </a:fld>
            <a:endParaRPr lang="en-US" altLang="zh-TW"/>
          </a:p>
        </p:txBody>
      </p:sp>
      <p:sp>
        <p:nvSpPr>
          <p:cNvPr id="48" name="Oval 4"/>
          <p:cNvSpPr>
            <a:spLocks noChangeArrowheads="1"/>
          </p:cNvSpPr>
          <p:nvPr/>
        </p:nvSpPr>
        <p:spPr bwMode="auto">
          <a:xfrm>
            <a:off x="1959430" y="2492627"/>
            <a:ext cx="76200" cy="76200"/>
          </a:xfrm>
          <a:prstGeom prst="ellipse">
            <a:avLst/>
          </a:prstGeom>
          <a:solidFill>
            <a:srgbClr val="CC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cxnSp>
        <p:nvCxnSpPr>
          <p:cNvPr id="49" name="AutoShape 6"/>
          <p:cNvCxnSpPr>
            <a:cxnSpLocks noChangeShapeType="1"/>
            <a:stCxn id="48" idx="4"/>
            <a:endCxn id="48" idx="7"/>
          </p:cNvCxnSpPr>
          <p:nvPr/>
        </p:nvCxnSpPr>
        <p:spPr bwMode="auto">
          <a:xfrm rot="5400000" flipH="1" flipV="1">
            <a:off x="1978480" y="2522790"/>
            <a:ext cx="65087" cy="26988"/>
          </a:xfrm>
          <a:prstGeom prst="curvedConnector5">
            <a:avLst>
              <a:gd name="adj1" fmla="val -351218"/>
              <a:gd name="adj2" fmla="val 988236"/>
              <a:gd name="adj3" fmla="val 468292"/>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Oval 7"/>
          <p:cNvSpPr>
            <a:spLocks noChangeArrowheads="1"/>
          </p:cNvSpPr>
          <p:nvPr/>
        </p:nvSpPr>
        <p:spPr bwMode="auto">
          <a:xfrm>
            <a:off x="2492830" y="2492627"/>
            <a:ext cx="76200" cy="76200"/>
          </a:xfrm>
          <a:prstGeom prst="ellipse">
            <a:avLst/>
          </a:prstGeom>
          <a:solidFill>
            <a:srgbClr val="CC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cxnSp>
        <p:nvCxnSpPr>
          <p:cNvPr id="51" name="AutoShape 8"/>
          <p:cNvCxnSpPr>
            <a:cxnSpLocks noChangeShapeType="1"/>
            <a:stCxn id="50" idx="4"/>
            <a:endCxn id="50" idx="7"/>
          </p:cNvCxnSpPr>
          <p:nvPr/>
        </p:nvCxnSpPr>
        <p:spPr bwMode="auto">
          <a:xfrm rot="5400000" flipH="1" flipV="1">
            <a:off x="2511880" y="2522790"/>
            <a:ext cx="65087" cy="26988"/>
          </a:xfrm>
          <a:prstGeom prst="curvedConnector5">
            <a:avLst>
              <a:gd name="adj1" fmla="val -351218"/>
              <a:gd name="adj2" fmla="val 988236"/>
              <a:gd name="adj3" fmla="val 468292"/>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Oval 9"/>
          <p:cNvSpPr>
            <a:spLocks noChangeArrowheads="1"/>
          </p:cNvSpPr>
          <p:nvPr/>
        </p:nvSpPr>
        <p:spPr bwMode="auto">
          <a:xfrm>
            <a:off x="2950030" y="2492627"/>
            <a:ext cx="76200" cy="76200"/>
          </a:xfrm>
          <a:prstGeom prst="ellipse">
            <a:avLst/>
          </a:prstGeom>
          <a:solidFill>
            <a:srgbClr val="CC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cxnSp>
        <p:nvCxnSpPr>
          <p:cNvPr id="53" name="AutoShape 10"/>
          <p:cNvCxnSpPr>
            <a:cxnSpLocks noChangeShapeType="1"/>
            <a:stCxn id="52" idx="4"/>
            <a:endCxn id="52" idx="7"/>
          </p:cNvCxnSpPr>
          <p:nvPr/>
        </p:nvCxnSpPr>
        <p:spPr bwMode="auto">
          <a:xfrm rot="5400000" flipH="1" flipV="1">
            <a:off x="2969080" y="2522790"/>
            <a:ext cx="65087" cy="26988"/>
          </a:xfrm>
          <a:prstGeom prst="curvedConnector5">
            <a:avLst>
              <a:gd name="adj1" fmla="val -351218"/>
              <a:gd name="adj2" fmla="val 988236"/>
              <a:gd name="adj3" fmla="val 468292"/>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AutoShape 11"/>
          <p:cNvCxnSpPr>
            <a:cxnSpLocks noChangeShapeType="1"/>
            <a:stCxn id="48" idx="4"/>
            <a:endCxn id="50" idx="4"/>
          </p:cNvCxnSpPr>
          <p:nvPr/>
        </p:nvCxnSpPr>
        <p:spPr bwMode="auto">
          <a:xfrm rot="16200000" flipH="1">
            <a:off x="2263436" y="2302921"/>
            <a:ext cx="1588" cy="533400"/>
          </a:xfrm>
          <a:prstGeom prst="curvedConnector3">
            <a:avLst>
              <a:gd name="adj1" fmla="val 14400000"/>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AutoShape 12"/>
          <p:cNvCxnSpPr>
            <a:cxnSpLocks noChangeShapeType="1"/>
            <a:stCxn id="50" idx="4"/>
            <a:endCxn id="52" idx="5"/>
          </p:cNvCxnSpPr>
          <p:nvPr/>
        </p:nvCxnSpPr>
        <p:spPr bwMode="auto">
          <a:xfrm rot="5400000" flipH="1" flipV="1">
            <a:off x="2767468" y="2321177"/>
            <a:ext cx="11112" cy="484188"/>
          </a:xfrm>
          <a:prstGeom prst="curvedConnector3">
            <a:avLst>
              <a:gd name="adj1" fmla="val -2057144"/>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Text Box 13"/>
          <p:cNvSpPr txBox="1">
            <a:spLocks noChangeArrowheads="1"/>
          </p:cNvSpPr>
          <p:nvPr/>
        </p:nvSpPr>
        <p:spPr bwMode="auto">
          <a:xfrm>
            <a:off x="1654630" y="2873627"/>
            <a:ext cx="206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6767FF"/>
                </a:solidFill>
                <a:effectLst/>
                <a:uLnTx/>
                <a:uFillTx/>
                <a:latin typeface="Arial" panose="020B0604020202020204" pitchFamily="34" charset="0"/>
                <a:ea typeface="+mn-ea"/>
                <a:cs typeface="+mn-cs"/>
              </a:rPr>
              <a:t>HMM of a triphone</a:t>
            </a:r>
          </a:p>
        </p:txBody>
      </p:sp>
      <p:sp>
        <p:nvSpPr>
          <p:cNvPr id="57" name="Oval 14"/>
          <p:cNvSpPr>
            <a:spLocks noChangeArrowheads="1"/>
          </p:cNvSpPr>
          <p:nvPr/>
        </p:nvSpPr>
        <p:spPr bwMode="auto">
          <a:xfrm>
            <a:off x="4321630" y="2492627"/>
            <a:ext cx="76200" cy="76200"/>
          </a:xfrm>
          <a:prstGeom prst="ellipse">
            <a:avLst/>
          </a:prstGeom>
          <a:solidFill>
            <a:srgbClr val="CC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cxnSp>
        <p:nvCxnSpPr>
          <p:cNvPr id="58" name="AutoShape 15"/>
          <p:cNvCxnSpPr>
            <a:cxnSpLocks noChangeShapeType="1"/>
            <a:stCxn id="57" idx="4"/>
            <a:endCxn id="57" idx="7"/>
          </p:cNvCxnSpPr>
          <p:nvPr/>
        </p:nvCxnSpPr>
        <p:spPr bwMode="auto">
          <a:xfrm rot="5400000" flipH="1" flipV="1">
            <a:off x="4340680" y="2522790"/>
            <a:ext cx="65087" cy="26988"/>
          </a:xfrm>
          <a:prstGeom prst="curvedConnector5">
            <a:avLst>
              <a:gd name="adj1" fmla="val -351218"/>
              <a:gd name="adj2" fmla="val 988236"/>
              <a:gd name="adj3" fmla="val 468292"/>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Oval 16"/>
          <p:cNvSpPr>
            <a:spLocks noChangeArrowheads="1"/>
          </p:cNvSpPr>
          <p:nvPr/>
        </p:nvSpPr>
        <p:spPr bwMode="auto">
          <a:xfrm>
            <a:off x="4855030" y="2492627"/>
            <a:ext cx="76200" cy="76200"/>
          </a:xfrm>
          <a:prstGeom prst="ellipse">
            <a:avLst/>
          </a:prstGeom>
          <a:solidFill>
            <a:srgbClr val="CC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cxnSp>
        <p:nvCxnSpPr>
          <p:cNvPr id="60" name="AutoShape 17"/>
          <p:cNvCxnSpPr>
            <a:cxnSpLocks noChangeShapeType="1"/>
            <a:stCxn id="59" idx="4"/>
            <a:endCxn id="59" idx="7"/>
          </p:cNvCxnSpPr>
          <p:nvPr/>
        </p:nvCxnSpPr>
        <p:spPr bwMode="auto">
          <a:xfrm rot="5400000" flipH="1" flipV="1">
            <a:off x="4874080" y="2522790"/>
            <a:ext cx="65087" cy="26988"/>
          </a:xfrm>
          <a:prstGeom prst="curvedConnector5">
            <a:avLst>
              <a:gd name="adj1" fmla="val -351218"/>
              <a:gd name="adj2" fmla="val 988236"/>
              <a:gd name="adj3" fmla="val 468292"/>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Oval 18"/>
          <p:cNvSpPr>
            <a:spLocks noChangeArrowheads="1"/>
          </p:cNvSpPr>
          <p:nvPr/>
        </p:nvSpPr>
        <p:spPr bwMode="auto">
          <a:xfrm>
            <a:off x="5312230" y="2492627"/>
            <a:ext cx="76200" cy="76200"/>
          </a:xfrm>
          <a:prstGeom prst="ellipse">
            <a:avLst/>
          </a:prstGeom>
          <a:solidFill>
            <a:srgbClr val="CC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cxnSp>
        <p:nvCxnSpPr>
          <p:cNvPr id="62" name="AutoShape 19"/>
          <p:cNvCxnSpPr>
            <a:cxnSpLocks noChangeShapeType="1"/>
            <a:stCxn id="61" idx="4"/>
            <a:endCxn id="61" idx="7"/>
          </p:cNvCxnSpPr>
          <p:nvPr/>
        </p:nvCxnSpPr>
        <p:spPr bwMode="auto">
          <a:xfrm rot="5400000" flipH="1" flipV="1">
            <a:off x="5331280" y="2522790"/>
            <a:ext cx="65087" cy="26988"/>
          </a:xfrm>
          <a:prstGeom prst="curvedConnector5">
            <a:avLst>
              <a:gd name="adj1" fmla="val -351218"/>
              <a:gd name="adj2" fmla="val 988236"/>
              <a:gd name="adj3" fmla="val 468292"/>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AutoShape 20"/>
          <p:cNvCxnSpPr>
            <a:cxnSpLocks noChangeShapeType="1"/>
            <a:stCxn id="57" idx="4"/>
            <a:endCxn id="59" idx="4"/>
          </p:cNvCxnSpPr>
          <p:nvPr/>
        </p:nvCxnSpPr>
        <p:spPr bwMode="auto">
          <a:xfrm rot="16200000" flipH="1">
            <a:off x="4625636" y="2302921"/>
            <a:ext cx="1588" cy="533400"/>
          </a:xfrm>
          <a:prstGeom prst="curvedConnector3">
            <a:avLst>
              <a:gd name="adj1" fmla="val 14400000"/>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AutoShape 21"/>
          <p:cNvCxnSpPr>
            <a:cxnSpLocks noChangeShapeType="1"/>
            <a:stCxn id="59" idx="4"/>
            <a:endCxn id="61" idx="5"/>
          </p:cNvCxnSpPr>
          <p:nvPr/>
        </p:nvCxnSpPr>
        <p:spPr bwMode="auto">
          <a:xfrm rot="5400000" flipH="1" flipV="1">
            <a:off x="5129668" y="2321177"/>
            <a:ext cx="11112" cy="484188"/>
          </a:xfrm>
          <a:prstGeom prst="curvedConnector3">
            <a:avLst>
              <a:gd name="adj1" fmla="val -2057144"/>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 Box 22"/>
          <p:cNvSpPr txBox="1">
            <a:spLocks noChangeArrowheads="1"/>
          </p:cNvSpPr>
          <p:nvPr/>
        </p:nvSpPr>
        <p:spPr bwMode="auto">
          <a:xfrm>
            <a:off x="4016830" y="2873627"/>
            <a:ext cx="206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6767FF"/>
                </a:solidFill>
                <a:effectLst/>
                <a:uLnTx/>
                <a:uFillTx/>
                <a:latin typeface="Arial" panose="020B0604020202020204" pitchFamily="34" charset="0"/>
                <a:ea typeface="+mn-ea"/>
                <a:cs typeface="+mn-cs"/>
              </a:rPr>
              <a:t>HMM of a triphone</a:t>
            </a:r>
          </a:p>
        </p:txBody>
      </p:sp>
      <p:sp>
        <p:nvSpPr>
          <p:cNvPr id="66" name="Oval 23"/>
          <p:cNvSpPr>
            <a:spLocks noChangeArrowheads="1"/>
          </p:cNvSpPr>
          <p:nvPr/>
        </p:nvSpPr>
        <p:spPr bwMode="auto">
          <a:xfrm>
            <a:off x="6455230" y="2492627"/>
            <a:ext cx="76200" cy="76200"/>
          </a:xfrm>
          <a:prstGeom prst="ellipse">
            <a:avLst/>
          </a:prstGeom>
          <a:solidFill>
            <a:srgbClr val="CC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cxnSp>
        <p:nvCxnSpPr>
          <p:cNvPr id="67" name="AutoShape 24"/>
          <p:cNvCxnSpPr>
            <a:cxnSpLocks noChangeShapeType="1"/>
            <a:stCxn id="66" idx="4"/>
            <a:endCxn id="66" idx="7"/>
          </p:cNvCxnSpPr>
          <p:nvPr/>
        </p:nvCxnSpPr>
        <p:spPr bwMode="auto">
          <a:xfrm rot="5400000" flipH="1" flipV="1">
            <a:off x="6474280" y="2522790"/>
            <a:ext cx="65087" cy="26988"/>
          </a:xfrm>
          <a:prstGeom prst="curvedConnector5">
            <a:avLst>
              <a:gd name="adj1" fmla="val -351218"/>
              <a:gd name="adj2" fmla="val 988236"/>
              <a:gd name="adj3" fmla="val 468292"/>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 name="Oval 25"/>
          <p:cNvSpPr>
            <a:spLocks noChangeArrowheads="1"/>
          </p:cNvSpPr>
          <p:nvPr/>
        </p:nvSpPr>
        <p:spPr bwMode="auto">
          <a:xfrm>
            <a:off x="6988630" y="2492627"/>
            <a:ext cx="76200" cy="76200"/>
          </a:xfrm>
          <a:prstGeom prst="ellipse">
            <a:avLst/>
          </a:prstGeom>
          <a:solidFill>
            <a:srgbClr val="CC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cxnSp>
        <p:nvCxnSpPr>
          <p:cNvPr id="69" name="AutoShape 26"/>
          <p:cNvCxnSpPr>
            <a:cxnSpLocks noChangeShapeType="1"/>
            <a:stCxn id="68" idx="4"/>
            <a:endCxn id="68" idx="7"/>
          </p:cNvCxnSpPr>
          <p:nvPr/>
        </p:nvCxnSpPr>
        <p:spPr bwMode="auto">
          <a:xfrm rot="5400000" flipH="1" flipV="1">
            <a:off x="7007680" y="2522790"/>
            <a:ext cx="65087" cy="26988"/>
          </a:xfrm>
          <a:prstGeom prst="curvedConnector5">
            <a:avLst>
              <a:gd name="adj1" fmla="val -351218"/>
              <a:gd name="adj2" fmla="val 988236"/>
              <a:gd name="adj3" fmla="val 468292"/>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Oval 27"/>
          <p:cNvSpPr>
            <a:spLocks noChangeArrowheads="1"/>
          </p:cNvSpPr>
          <p:nvPr/>
        </p:nvSpPr>
        <p:spPr bwMode="auto">
          <a:xfrm>
            <a:off x="7445830" y="2492627"/>
            <a:ext cx="76200" cy="76200"/>
          </a:xfrm>
          <a:prstGeom prst="ellipse">
            <a:avLst/>
          </a:prstGeom>
          <a:solidFill>
            <a:srgbClr val="CC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cxnSp>
        <p:nvCxnSpPr>
          <p:cNvPr id="71" name="AutoShape 28"/>
          <p:cNvCxnSpPr>
            <a:cxnSpLocks noChangeShapeType="1"/>
            <a:stCxn id="70" idx="4"/>
            <a:endCxn id="70" idx="7"/>
          </p:cNvCxnSpPr>
          <p:nvPr/>
        </p:nvCxnSpPr>
        <p:spPr bwMode="auto">
          <a:xfrm rot="5400000" flipH="1" flipV="1">
            <a:off x="7464880" y="2522790"/>
            <a:ext cx="65087" cy="26988"/>
          </a:xfrm>
          <a:prstGeom prst="curvedConnector5">
            <a:avLst>
              <a:gd name="adj1" fmla="val -351218"/>
              <a:gd name="adj2" fmla="val 988236"/>
              <a:gd name="adj3" fmla="val 468292"/>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AutoShape 29"/>
          <p:cNvCxnSpPr>
            <a:cxnSpLocks noChangeShapeType="1"/>
            <a:stCxn id="66" idx="4"/>
            <a:endCxn id="68" idx="4"/>
          </p:cNvCxnSpPr>
          <p:nvPr/>
        </p:nvCxnSpPr>
        <p:spPr bwMode="auto">
          <a:xfrm rot="16200000" flipH="1">
            <a:off x="6759236" y="2302921"/>
            <a:ext cx="1588" cy="533400"/>
          </a:xfrm>
          <a:prstGeom prst="curvedConnector3">
            <a:avLst>
              <a:gd name="adj1" fmla="val 14400000"/>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AutoShape 30"/>
          <p:cNvCxnSpPr>
            <a:cxnSpLocks noChangeShapeType="1"/>
            <a:stCxn id="68" idx="4"/>
            <a:endCxn id="70" idx="5"/>
          </p:cNvCxnSpPr>
          <p:nvPr/>
        </p:nvCxnSpPr>
        <p:spPr bwMode="auto">
          <a:xfrm rot="5400000" flipH="1" flipV="1">
            <a:off x="7263268" y="2321177"/>
            <a:ext cx="11112" cy="484188"/>
          </a:xfrm>
          <a:prstGeom prst="curvedConnector3">
            <a:avLst>
              <a:gd name="adj1" fmla="val -2057144"/>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Text Box 31"/>
          <p:cNvSpPr txBox="1">
            <a:spLocks noChangeArrowheads="1"/>
          </p:cNvSpPr>
          <p:nvPr/>
        </p:nvSpPr>
        <p:spPr bwMode="auto">
          <a:xfrm>
            <a:off x="6150430" y="2873627"/>
            <a:ext cx="206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6767FF"/>
                </a:solidFill>
                <a:effectLst/>
                <a:uLnTx/>
                <a:uFillTx/>
                <a:latin typeface="Arial" panose="020B0604020202020204" pitchFamily="34" charset="0"/>
                <a:ea typeface="+mn-ea"/>
                <a:cs typeface="+mn-cs"/>
              </a:rPr>
              <a:t>HMM of a triphone</a:t>
            </a:r>
          </a:p>
        </p:txBody>
      </p:sp>
      <p:cxnSp>
        <p:nvCxnSpPr>
          <p:cNvPr id="75" name="AutoShape 32"/>
          <p:cNvCxnSpPr>
            <a:cxnSpLocks noChangeShapeType="1"/>
            <a:stCxn id="79" idx="7"/>
            <a:endCxn id="80" idx="2"/>
          </p:cNvCxnSpPr>
          <p:nvPr/>
        </p:nvCxnSpPr>
        <p:spPr bwMode="auto">
          <a:xfrm rot="5400000" flipV="1">
            <a:off x="3565187" y="1926683"/>
            <a:ext cx="80962" cy="1127125"/>
          </a:xfrm>
          <a:prstGeom prst="curvedConnector4">
            <a:avLst>
              <a:gd name="adj1" fmla="val -323528"/>
              <a:gd name="adj2" fmla="val 59435"/>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AutoShape 33"/>
          <p:cNvCxnSpPr>
            <a:cxnSpLocks noChangeShapeType="1"/>
            <a:stCxn id="79" idx="5"/>
            <a:endCxn id="66" idx="3"/>
          </p:cNvCxnSpPr>
          <p:nvPr/>
        </p:nvCxnSpPr>
        <p:spPr bwMode="auto">
          <a:xfrm rot="5400000" flipH="1" flipV="1">
            <a:off x="4727236" y="872584"/>
            <a:ext cx="53975" cy="3424238"/>
          </a:xfrm>
          <a:prstGeom prst="curvedConnector3">
            <a:avLst>
              <a:gd name="adj1" fmla="val -485296"/>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AutoShape 34"/>
          <p:cNvCxnSpPr>
            <a:cxnSpLocks noChangeShapeType="1"/>
            <a:stCxn id="61" idx="7"/>
            <a:endCxn id="66" idx="1"/>
          </p:cNvCxnSpPr>
          <p:nvPr/>
        </p:nvCxnSpPr>
        <p:spPr bwMode="auto">
          <a:xfrm rot="5400000" flipV="1">
            <a:off x="5921037" y="1960021"/>
            <a:ext cx="1587" cy="1089025"/>
          </a:xfrm>
          <a:prstGeom prst="curvedConnector3">
            <a:avLst>
              <a:gd name="adj1" fmla="val -15100000"/>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Text Box 35"/>
          <p:cNvSpPr txBox="1">
            <a:spLocks noChangeArrowheads="1"/>
          </p:cNvSpPr>
          <p:nvPr/>
        </p:nvSpPr>
        <p:spPr bwMode="auto">
          <a:xfrm>
            <a:off x="3054302" y="3731879"/>
            <a:ext cx="3948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6767FF"/>
                </a:solidFill>
                <a:effectLst/>
                <a:uLnTx/>
                <a:uFillTx/>
                <a:latin typeface="Arial" panose="020B0604020202020204" pitchFamily="34" charset="0"/>
                <a:ea typeface="+mn-ea"/>
                <a:cs typeface="+mn-cs"/>
              </a:rPr>
              <a:t>Higher level HMM of a word</a:t>
            </a:r>
          </a:p>
        </p:txBody>
      </p:sp>
      <p:sp>
        <p:nvSpPr>
          <p:cNvPr id="79" name="Oval 36"/>
          <p:cNvSpPr>
            <a:spLocks noChangeArrowheads="1"/>
          </p:cNvSpPr>
          <p:nvPr/>
        </p:nvSpPr>
        <p:spPr bwMode="auto">
          <a:xfrm>
            <a:off x="1807030" y="2416427"/>
            <a:ext cx="1447800" cy="228600"/>
          </a:xfrm>
          <a:prstGeom prst="ellipse">
            <a:avLst/>
          </a:prstGeom>
          <a:solidFill>
            <a:srgbClr val="CCCCFF">
              <a:alpha val="34000"/>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0" name="Oval 37"/>
          <p:cNvSpPr>
            <a:spLocks noChangeArrowheads="1"/>
          </p:cNvSpPr>
          <p:nvPr/>
        </p:nvSpPr>
        <p:spPr bwMode="auto">
          <a:xfrm>
            <a:off x="4169230" y="2416427"/>
            <a:ext cx="1447800" cy="228600"/>
          </a:xfrm>
          <a:prstGeom prst="ellipse">
            <a:avLst/>
          </a:prstGeom>
          <a:solidFill>
            <a:srgbClr val="CCCCFF">
              <a:alpha val="34000"/>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1" name="Oval 38"/>
          <p:cNvSpPr>
            <a:spLocks noChangeArrowheads="1"/>
          </p:cNvSpPr>
          <p:nvPr/>
        </p:nvSpPr>
        <p:spPr bwMode="auto">
          <a:xfrm>
            <a:off x="6302830" y="2416427"/>
            <a:ext cx="1447800" cy="228600"/>
          </a:xfrm>
          <a:prstGeom prst="ellipse">
            <a:avLst/>
          </a:prstGeom>
          <a:solidFill>
            <a:srgbClr val="CCCCFF">
              <a:alpha val="34000"/>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cxnSp>
        <p:nvCxnSpPr>
          <p:cNvPr id="82" name="AutoShape 39"/>
          <p:cNvCxnSpPr>
            <a:cxnSpLocks noChangeShapeType="1"/>
            <a:stCxn id="79" idx="6"/>
            <a:endCxn id="79" idx="2"/>
          </p:cNvCxnSpPr>
          <p:nvPr/>
        </p:nvCxnSpPr>
        <p:spPr bwMode="auto">
          <a:xfrm flipH="1">
            <a:off x="1807030" y="2530727"/>
            <a:ext cx="1447800" cy="1588"/>
          </a:xfrm>
          <a:prstGeom prst="curvedConnector5">
            <a:avLst>
              <a:gd name="adj1" fmla="val -15792"/>
              <a:gd name="adj2" fmla="val -21600000"/>
              <a:gd name="adj3" fmla="val 115792"/>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AutoShape 40"/>
          <p:cNvCxnSpPr>
            <a:cxnSpLocks noChangeShapeType="1"/>
            <a:stCxn id="80" idx="6"/>
            <a:endCxn id="80" idx="2"/>
          </p:cNvCxnSpPr>
          <p:nvPr/>
        </p:nvCxnSpPr>
        <p:spPr bwMode="auto">
          <a:xfrm flipH="1">
            <a:off x="4169230" y="2530727"/>
            <a:ext cx="1447800" cy="1588"/>
          </a:xfrm>
          <a:prstGeom prst="curvedConnector5">
            <a:avLst>
              <a:gd name="adj1" fmla="val -15792"/>
              <a:gd name="adj2" fmla="val -21600000"/>
              <a:gd name="adj3" fmla="val 115792"/>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AutoShape 41"/>
          <p:cNvCxnSpPr>
            <a:cxnSpLocks noChangeShapeType="1"/>
            <a:stCxn id="81" idx="2"/>
            <a:endCxn id="81" idx="6"/>
          </p:cNvCxnSpPr>
          <p:nvPr/>
        </p:nvCxnSpPr>
        <p:spPr bwMode="auto">
          <a:xfrm rot="10800000" flipH="1" flipV="1">
            <a:off x="6302830" y="2530727"/>
            <a:ext cx="1447800" cy="1588"/>
          </a:xfrm>
          <a:prstGeom prst="curvedConnector5">
            <a:avLst>
              <a:gd name="adj1" fmla="val -15792"/>
              <a:gd name="adj2" fmla="val -21600000"/>
              <a:gd name="adj3" fmla="val 115792"/>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AutoShape 42"/>
          <p:cNvCxnSpPr>
            <a:cxnSpLocks noChangeShapeType="1"/>
            <a:stCxn id="80" idx="5"/>
            <a:endCxn id="81" idx="2"/>
          </p:cNvCxnSpPr>
          <p:nvPr/>
        </p:nvCxnSpPr>
        <p:spPr bwMode="auto">
          <a:xfrm rot="5400000" flipH="1" flipV="1">
            <a:off x="5813086" y="2121946"/>
            <a:ext cx="80963" cy="898525"/>
          </a:xfrm>
          <a:prstGeom prst="curvedConnector4">
            <a:avLst>
              <a:gd name="adj1" fmla="val -323528"/>
              <a:gd name="adj2" fmla="val 61838"/>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Text Box 43"/>
          <p:cNvSpPr txBox="1">
            <a:spLocks noChangeArrowheads="1"/>
          </p:cNvSpPr>
          <p:nvPr/>
        </p:nvSpPr>
        <p:spPr bwMode="auto">
          <a:xfrm>
            <a:off x="2488818" y="4702427"/>
            <a:ext cx="39703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a:ln>
                  <a:noFill/>
                </a:ln>
                <a:solidFill>
                  <a:srgbClr val="6767FF"/>
                </a:solidFill>
                <a:effectLst/>
                <a:uLnTx/>
                <a:uFillTx/>
                <a:latin typeface="Arial" panose="020B0604020202020204" pitchFamily="34" charset="0"/>
                <a:ea typeface="+mn-ea"/>
                <a:cs typeface="+mn-cs"/>
              </a:rPr>
              <a:t>Language model</a:t>
            </a:r>
          </a:p>
        </p:txBody>
      </p:sp>
      <p:sp>
        <p:nvSpPr>
          <p:cNvPr id="87" name="AutoShape 44"/>
          <p:cNvSpPr>
            <a:spLocks/>
          </p:cNvSpPr>
          <p:nvPr/>
        </p:nvSpPr>
        <p:spPr bwMode="auto">
          <a:xfrm rot="16200000">
            <a:off x="4464002" y="1159127"/>
            <a:ext cx="419100" cy="4762500"/>
          </a:xfrm>
          <a:prstGeom prst="leftBrace">
            <a:avLst>
              <a:gd name="adj1" fmla="val 94697"/>
              <a:gd name="adj2" fmla="val 50000"/>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8" name="AutoShape 45"/>
          <p:cNvSpPr>
            <a:spLocks/>
          </p:cNvSpPr>
          <p:nvPr/>
        </p:nvSpPr>
        <p:spPr bwMode="auto">
          <a:xfrm rot="16200000">
            <a:off x="4412868" y="873377"/>
            <a:ext cx="419100" cy="7620000"/>
          </a:xfrm>
          <a:prstGeom prst="leftBrace">
            <a:avLst>
              <a:gd name="adj1" fmla="val 151515"/>
              <a:gd name="adj2" fmla="val 50000"/>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54701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lstStyle/>
          <a:p>
            <a:r>
              <a:rPr lang="en-US" dirty="0" smtClean="0">
                <a:solidFill>
                  <a:schemeClr val="bg1">
                    <a:lumMod val="65000"/>
                  </a:schemeClr>
                </a:solidFill>
              </a:rPr>
              <a:t>Introduction</a:t>
            </a:r>
          </a:p>
          <a:p>
            <a:r>
              <a:rPr lang="en-US" dirty="0" smtClean="0">
                <a:solidFill>
                  <a:schemeClr val="bg1">
                    <a:lumMod val="65000"/>
                  </a:schemeClr>
                </a:solidFill>
              </a:rPr>
              <a:t>Speech recognition based on HMM</a:t>
            </a:r>
          </a:p>
          <a:p>
            <a:pPr lvl="1"/>
            <a:r>
              <a:rPr lang="en-US" altLang="zh-CN" dirty="0" smtClean="0">
                <a:solidFill>
                  <a:schemeClr val="bg1">
                    <a:lumMod val="65000"/>
                  </a:schemeClr>
                </a:solidFill>
              </a:rPr>
              <a:t>Acoustic processing</a:t>
            </a:r>
            <a:r>
              <a:rPr lang="en-US" dirty="0" smtClean="0">
                <a:solidFill>
                  <a:schemeClr val="bg1">
                    <a:lumMod val="65000"/>
                  </a:schemeClr>
                </a:solidFill>
              </a:rPr>
              <a:t> </a:t>
            </a:r>
          </a:p>
          <a:p>
            <a:pPr lvl="1"/>
            <a:r>
              <a:rPr lang="en-US" dirty="0">
                <a:solidFill>
                  <a:schemeClr val="bg1">
                    <a:lumMod val="65000"/>
                  </a:schemeClr>
                </a:solidFill>
              </a:rPr>
              <a:t>Acoustic modeling: Hidden Markov Model</a:t>
            </a:r>
          </a:p>
          <a:p>
            <a:pPr lvl="1"/>
            <a:r>
              <a:rPr lang="en-US" dirty="0" smtClean="0"/>
              <a:t>Language modeling</a:t>
            </a:r>
          </a:p>
          <a:p>
            <a:pPr lvl="1"/>
            <a:r>
              <a:rPr lang="en-US" dirty="0" smtClean="0"/>
              <a:t>Statistical approach</a:t>
            </a:r>
          </a:p>
          <a:p>
            <a:r>
              <a:rPr lang="en-US" dirty="0" smtClean="0"/>
              <a:t>Speech recognition based on DBN</a:t>
            </a:r>
          </a:p>
          <a:p>
            <a:pPr lvl="1"/>
            <a:r>
              <a:rPr lang="en-US" altLang="zh-CN" dirty="0" smtClean="0"/>
              <a:t>Deep belief network</a:t>
            </a:r>
            <a:endParaRPr lang="en-US" dirty="0" smtClean="0"/>
          </a:p>
          <a:p>
            <a:pPr lvl="1"/>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62</a:t>
            </a:fld>
            <a:endParaRPr lang="en-US" altLang="zh-TW"/>
          </a:p>
        </p:txBody>
      </p:sp>
    </p:spTree>
    <p:extLst>
      <p:ext uri="{BB962C8B-B14F-4D97-AF65-F5344CB8AC3E}">
        <p14:creationId xmlns:p14="http://schemas.microsoft.com/office/powerpoint/2010/main" val="5896228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Language models</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cap="small" dirty="0" smtClean="0">
                    <a:solidFill>
                      <a:srgbClr val="FF0000"/>
                    </a:solidFill>
                  </a:rPr>
                  <a:t>Definition</a:t>
                </a:r>
                <a:r>
                  <a:rPr lang="en-US" dirty="0" smtClean="0"/>
                  <a:t>    probability </a:t>
                </a:r>
                <a:r>
                  <a:rPr lang="en-US" dirty="0"/>
                  <a:t>distribution </a:t>
                </a:r>
                <a14:m>
                  <m:oMath xmlns:m="http://schemas.openxmlformats.org/officeDocument/2006/math">
                    <m:r>
                      <m:rPr>
                        <m:sty m:val="p"/>
                      </m:rPr>
                      <a:rPr lang="en-US" b="0" i="0" smtClean="0">
                        <a:latin typeface="Cambria Math" panose="02040503050406030204" pitchFamily="18" charset="0"/>
                      </a:rPr>
                      <m:t>Pr</m:t>
                    </m:r>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oMath>
                </a14:m>
                <a:r>
                  <a:rPr lang="en-US" dirty="0" smtClean="0"/>
                  <a:t> over sequences </a:t>
                </a:r>
                <a:r>
                  <a:rPr lang="en-US" dirty="0"/>
                  <a:t>of </a:t>
                </a:r>
                <a:r>
                  <a:rPr lang="en-US" dirty="0" smtClean="0"/>
                  <a:t>words </a:t>
                </a:r>
                <a14:m>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oMath>
                </a14:m>
                <a:endParaRPr lang="en-US" dirty="0"/>
              </a:p>
              <a:p>
                <a:pPr lvl="1"/>
                <a:r>
                  <a:rPr lang="en-US" dirty="0" smtClean="0"/>
                  <a:t>Critical </a:t>
                </a:r>
                <a:r>
                  <a:rPr lang="en-US" dirty="0"/>
                  <a:t>component of a speech </a:t>
                </a:r>
                <a:r>
                  <a:rPr lang="en-US" dirty="0" smtClean="0"/>
                  <a:t>recognition system.</a:t>
                </a:r>
              </a:p>
              <a:p>
                <a:r>
                  <a:rPr lang="en-US" dirty="0"/>
                  <a:t>Problems</a:t>
                </a:r>
                <a:r>
                  <a:rPr lang="en-US" dirty="0" smtClean="0"/>
                  <a:t>:</a:t>
                </a:r>
              </a:p>
              <a:p>
                <a:pPr lvl="1"/>
                <a:r>
                  <a:rPr lang="en-US" dirty="0"/>
                  <a:t>Learning: use large text corpus (e.g., </a:t>
                </a:r>
                <a:r>
                  <a:rPr lang="en-US" dirty="0" smtClean="0"/>
                  <a:t>several million </a:t>
                </a:r>
                <a:r>
                  <a:rPr lang="en-US" dirty="0"/>
                  <a:t>words) to estimate . Models in </a:t>
                </a:r>
                <a:r>
                  <a:rPr lang="en-US" dirty="0" smtClean="0"/>
                  <a:t>this course</a:t>
                </a:r>
                <a:r>
                  <a:rPr lang="en-US" dirty="0"/>
                  <a:t>: </a:t>
                </a:r>
                <a:r>
                  <a:rPr lang="en-US" dirty="0">
                    <a:solidFill>
                      <a:srgbClr val="0070C0"/>
                    </a:solidFill>
                  </a:rPr>
                  <a:t>n-gram models</a:t>
                </a:r>
                <a:r>
                  <a:rPr lang="en-US" dirty="0"/>
                  <a:t>, </a:t>
                </a:r>
                <a:r>
                  <a:rPr lang="en-US" dirty="0">
                    <a:solidFill>
                      <a:srgbClr val="0070C0"/>
                    </a:solidFill>
                  </a:rPr>
                  <a:t>maximum entropy models</a:t>
                </a:r>
                <a:r>
                  <a:rPr lang="en-US" dirty="0" smtClean="0"/>
                  <a:t>.</a:t>
                </a:r>
              </a:p>
              <a:p>
                <a:pPr lvl="1"/>
                <a:r>
                  <a:rPr lang="en-US" dirty="0"/>
                  <a:t>Efficiency: computational representation and use</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63</a:t>
            </a:fld>
            <a:endParaRPr lang="en-US" altLang="zh-TW"/>
          </a:p>
        </p:txBody>
      </p:sp>
    </p:spTree>
    <p:extLst>
      <p:ext uri="{BB962C8B-B14F-4D97-AF65-F5344CB8AC3E}">
        <p14:creationId xmlns:p14="http://schemas.microsoft.com/office/powerpoint/2010/main" val="3867332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N-Gram </a:t>
            </a:r>
            <a:r>
              <a:rPr lang="en-US" dirty="0" smtClean="0"/>
              <a:t>models</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solidFill>
                      <a:srgbClr val="FF0000"/>
                    </a:solidFill>
                  </a:rPr>
                  <a:t>Definition   </a:t>
                </a:r>
                <a:r>
                  <a:rPr lang="en-US" dirty="0" smtClean="0"/>
                  <a:t> an n-gram model is a probability distribution </a:t>
                </a:r>
                <a:r>
                  <a:rPr lang="en-US" dirty="0"/>
                  <a:t>based on the </a:t>
                </a:r>
                <a:r>
                  <a:rPr lang="en-US" i="1" dirty="0">
                    <a:latin typeface="Times New Roman" panose="02020603050405020304" pitchFamily="18" charset="0"/>
                    <a:cs typeface="Times New Roman" panose="02020603050405020304" pitchFamily="18" charset="0"/>
                  </a:rPr>
                  <a:t>n</a:t>
                </a:r>
                <a:r>
                  <a:rPr lang="en-US" dirty="0"/>
                  <a:t>th order </a:t>
                </a:r>
                <a:r>
                  <a:rPr lang="en-US" dirty="0" smtClean="0"/>
                  <a:t>Markov assumption</a:t>
                </a:r>
              </a:p>
              <a:p>
                <a:pPr algn="ctr">
                  <a:spcAft>
                    <a:spcPts val="1200"/>
                  </a:spcAft>
                </a:pP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Pr</m:t>
                        </m:r>
                      </m:fName>
                      <m:e>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𝑖</m:t>
                                </m:r>
                              </m:sub>
                            </m:sSub>
                          </m:e>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𝑤</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Sub>
                          </m:e>
                        </m:d>
                      </m:e>
                    </m:func>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Pr</m:t>
                        </m:r>
                      </m:fName>
                      <m:e>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𝑖</m:t>
                                </m:r>
                              </m:sub>
                            </m:sSub>
                          </m:e>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h</m:t>
                                </m:r>
                              </m:e>
                              <m:sub>
                                <m:r>
                                  <a:rPr lang="en-US" i="1">
                                    <a:latin typeface="Cambria Math" panose="02040503050406030204" pitchFamily="18" charset="0"/>
                                    <a:ea typeface="Cambria Math" panose="02040503050406030204" pitchFamily="18" charset="0"/>
                                  </a:rPr>
                                  <m:t>𝑖</m:t>
                                </m:r>
                              </m:sub>
                            </m:sSub>
                          </m:e>
                        </m:d>
                      </m:e>
                    </m:func>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h</m:t>
                            </m:r>
                          </m:e>
                          <m:sub>
                            <m:r>
                              <a:rPr lang="en-US" i="1">
                                <a:latin typeface="Cambria Math" panose="02040503050406030204" pitchFamily="18" charset="0"/>
                                <a:ea typeface="Cambria Math" panose="02040503050406030204" pitchFamily="18" charset="0"/>
                              </a:rPr>
                              <m:t>𝑖</m:t>
                            </m:r>
                          </m:sub>
                        </m:sSub>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−1</m:t>
                    </m:r>
                  </m:oMath>
                </a14:m>
                <a:endParaRPr lang="en-US" dirty="0"/>
              </a:p>
              <a:p>
                <a:pPr lvl="1"/>
                <a:r>
                  <a:rPr lang="en-US" dirty="0" smtClean="0"/>
                  <a:t>Most </a:t>
                </a:r>
                <a:r>
                  <a:rPr lang="en-US" dirty="0"/>
                  <a:t>widely used language models</a:t>
                </a:r>
                <a:endParaRPr lang="en-US" dirty="0" smtClean="0"/>
              </a:p>
              <a:p>
                <a:r>
                  <a:rPr lang="en-US" dirty="0" smtClean="0">
                    <a:solidFill>
                      <a:srgbClr val="FF0000"/>
                    </a:solidFill>
                  </a:rPr>
                  <a:t>Consequence</a:t>
                </a:r>
                <a:r>
                  <a:rPr lang="en-US" dirty="0" smtClean="0"/>
                  <a:t>    by </a:t>
                </a:r>
                <a:r>
                  <a:rPr lang="en-US" dirty="0"/>
                  <a:t>the chain rule</a:t>
                </a:r>
                <a:r>
                  <a:rPr lang="en-US" dirty="0" smtClean="0"/>
                  <a:t>,</a:t>
                </a:r>
              </a:p>
              <a:p>
                <a:pPr algn="ct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596"/>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64</a:t>
            </a:fld>
            <a:endParaRPr lang="en-US" altLang="zh-TW"/>
          </a:p>
        </p:txBody>
      </p:sp>
      <mc:AlternateContent xmlns:mc="http://schemas.openxmlformats.org/markup-compatibility/2006" xmlns:a14="http://schemas.microsoft.com/office/drawing/2010/main">
        <mc:Choice Requires="a14">
          <p:sp>
            <p:nvSpPr>
              <p:cNvPr id="7" name="矩形 6"/>
              <p:cNvSpPr/>
              <p:nvPr/>
            </p:nvSpPr>
            <p:spPr>
              <a:xfrm>
                <a:off x="1339574" y="3009978"/>
                <a:ext cx="6517104" cy="11382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r>
                            <m:rPr>
                              <m:sty m:val="p"/>
                            </m:rPr>
                            <a:rPr lang="en-US" sz="2400">
                              <a:latin typeface="Cambria Math" panose="02040503050406030204" pitchFamily="18" charset="0"/>
                            </a:rPr>
                            <m:t>Pr</m:t>
                          </m:r>
                        </m:fName>
                        <m:e>
                          <m:d>
                            <m:dPr>
                              <m:ctrlPr>
                                <a:rPr lang="en-US" sz="2400" i="1">
                                  <a:latin typeface="Cambria Math" panose="02040503050406030204" pitchFamily="18" charset="0"/>
                                </a:rPr>
                              </m:ctrlPr>
                            </m:dPr>
                            <m:e>
                              <m:r>
                                <a:rPr lang="en-US" sz="2400" i="1">
                                  <a:latin typeface="Cambria Math" panose="02040503050406030204" pitchFamily="18" charset="0"/>
                                </a:rPr>
                                <m:t>𝑤</m:t>
                              </m:r>
                            </m:e>
                          </m:d>
                        </m:e>
                      </m:func>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𝑘</m:t>
                          </m:r>
                        </m:sup>
                        <m:e>
                          <m:r>
                            <m:rPr>
                              <m:sty m:val="p"/>
                            </m:rPr>
                            <a:rPr lang="en-US" sz="2400" b="0" i="0" smtClean="0">
                              <a:latin typeface="Cambria Math" panose="02040503050406030204" pitchFamily="18" charset="0"/>
                            </a:rPr>
                            <m:t>Pr</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e>
                      </m:nary>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𝑘</m:t>
                          </m:r>
                        </m:sup>
                        <m:e>
                          <m:r>
                            <m:rPr>
                              <m:sty m:val="p"/>
                            </m:rPr>
                            <a:rPr lang="en-US" sz="2400" b="0" i="0" smtClean="0">
                              <a:latin typeface="Cambria Math" panose="02040503050406030204" pitchFamily="18" charset="0"/>
                            </a:rPr>
                            <m:t>Pr</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e>
                      </m:nary>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1339574" y="3009978"/>
                <a:ext cx="6517104" cy="113826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008656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Maximum </a:t>
            </a:r>
            <a:r>
              <a:rPr lang="en-US" dirty="0" smtClean="0"/>
              <a:t>likelihood</a:t>
            </a:r>
            <a:endParaRPr 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en-US" cap="small" dirty="0" smtClean="0">
                    <a:solidFill>
                      <a:srgbClr val="FF0000"/>
                    </a:solidFill>
                  </a:rPr>
                  <a:t>Likelihood</a:t>
                </a:r>
                <a:r>
                  <a:rPr lang="en-US" dirty="0" smtClean="0"/>
                  <a:t>    Probability of observing sample under distribution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𝒫</m:t>
                    </m:r>
                  </m:oMath>
                </a14:m>
                <a:r>
                  <a:rPr lang="en-US" dirty="0" smtClean="0"/>
                  <a:t>, which, given the independence assumption is</a:t>
                </a:r>
              </a:p>
              <a:p>
                <a:endParaRPr lang="en-US" dirty="0"/>
              </a:p>
              <a:p>
                <a:endParaRPr lang="en-US" dirty="0" smtClean="0"/>
              </a:p>
              <a:p>
                <a:r>
                  <a:rPr lang="en-US" dirty="0" smtClean="0"/>
                  <a:t>Principle    Select distribution maximizing sample probability</a:t>
                </a:r>
              </a:p>
              <a:p>
                <a:endParaRPr lang="en-US" dirty="0"/>
              </a:p>
              <a:p>
                <a:endParaRPr lang="en-US" dirty="0" smtClean="0"/>
              </a:p>
              <a:p>
                <a:endParaRPr lang="en-US" dirty="0"/>
              </a:p>
              <a:p>
                <a:r>
                  <a:rPr lang="en-US" dirty="0" smtClean="0"/>
                  <a:t>                         or</a:t>
                </a:r>
              </a:p>
              <a:p>
                <a:endParaRPr 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456"/>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65</a:t>
            </a:fld>
            <a:endParaRPr lang="en-US" altLang="zh-TW"/>
          </a:p>
        </p:txBody>
      </p:sp>
      <mc:AlternateContent xmlns:mc="http://schemas.openxmlformats.org/markup-compatibility/2006">
        <mc:Choice xmlns:a14="http://schemas.microsoft.com/office/drawing/2010/main" Requires="a14">
          <p:sp>
            <p:nvSpPr>
              <p:cNvPr id="7" name="文本框 6"/>
              <p:cNvSpPr txBox="1"/>
              <p:nvPr/>
            </p:nvSpPr>
            <p:spPr>
              <a:xfrm>
                <a:off x="2793023" y="1620252"/>
                <a:ext cx="3560334" cy="100822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Pr</m:t>
                          </m:r>
                        </m:fName>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𝑚</m:t>
                                  </m:r>
                                </m:sub>
                              </m:sSub>
                            </m:e>
                          </m:d>
                        </m:e>
                      </m:func>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𝑚</m:t>
                          </m:r>
                        </m:sup>
                        <m:e>
                          <m:r>
                            <a:rPr lang="en-US" sz="2400" b="0" i="1" smtClean="0">
                              <a:latin typeface="Cambria Math" panose="02040503050406030204" pitchFamily="18" charset="0"/>
                            </a:rPr>
                            <m:t>𝑝</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e>
                      </m:nary>
                    </m:oMath>
                  </m:oMathPara>
                </a14:m>
                <a:endParaRPr lang="en-US" sz="2400" dirty="0"/>
              </a:p>
            </p:txBody>
          </p:sp>
        </mc:Choice>
        <mc:Fallback>
          <p:sp>
            <p:nvSpPr>
              <p:cNvPr id="7" name="文本框 6"/>
              <p:cNvSpPr txBox="1">
                <a:spLocks noRot="1" noChangeAspect="1" noMove="1" noResize="1" noEditPoints="1" noAdjustHandles="1" noChangeArrowheads="1" noChangeShapeType="1" noTextEdit="1"/>
              </p:cNvSpPr>
              <p:nvPr/>
            </p:nvSpPr>
            <p:spPr>
              <a:xfrm>
                <a:off x="2793023" y="1620252"/>
                <a:ext cx="3560334" cy="100822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文本框 7"/>
              <p:cNvSpPr txBox="1"/>
              <p:nvPr/>
            </p:nvSpPr>
            <p:spPr>
              <a:xfrm>
                <a:off x="2843870" y="3253336"/>
                <a:ext cx="3458639" cy="2170338"/>
              </a:xfrm>
              <a:prstGeom prst="rect">
                <a:avLst/>
              </a:prstGeom>
              <a:noFill/>
            </p:spPr>
            <p:txBody>
              <a:bodyPr wrap="none" lIns="0" tIns="0" rIns="0" bIns="0" rtlCol="0">
                <a:spAutoFit/>
              </a:bodyPr>
              <a:lstStyle/>
              <a:p>
                <a:pPr>
                  <a:spcAft>
                    <a:spcPts val="1200"/>
                  </a:spcAft>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𝑝</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arg</m:t>
                          </m:r>
                        </m:fName>
                        <m:e>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0" i="1" smtClean="0">
                                      <a:latin typeface="Cambria Math" panose="02040503050406030204" pitchFamily="18" charset="0"/>
                                    </a:rPr>
                                    <m:t>𝑝</m:t>
                                  </m:r>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𝒫</m:t>
                                  </m:r>
                                </m:lim>
                              </m:limLow>
                            </m:fName>
                            <m:e>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𝑚</m:t>
                                  </m:r>
                                </m:sup>
                                <m:e>
                                  <m:r>
                                    <a:rPr lang="en-US" sz="2400" i="1">
                                      <a:latin typeface="Cambria Math" panose="02040503050406030204" pitchFamily="18" charset="0"/>
                                    </a:rPr>
                                    <m:t>𝑝</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m:t>
                                  </m:r>
                                </m:e>
                              </m:nary>
                            </m:e>
                          </m:func>
                        </m:e>
                      </m:func>
                    </m:oMath>
                  </m:oMathPara>
                </a14:m>
                <a:endParaRPr lang="en-US" sz="2400" b="0" dirty="0" smtClean="0"/>
              </a:p>
              <a:p>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i="1">
                              <a:latin typeface="Cambria Math" panose="02040503050406030204" pitchFamily="18" charset="0"/>
                            </a:rPr>
                            <m:t>∗</m:t>
                          </m:r>
                        </m:sup>
                      </m:sSup>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r>
                                    <a:rPr lang="en-US" sz="2400" i="1">
                                      <a:latin typeface="Cambria Math" panose="02040503050406030204" pitchFamily="18" charset="0"/>
                                    </a:rPr>
                                    <m:t>𝑝</m:t>
                                  </m:r>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𝒫</m:t>
                                  </m:r>
                                </m:lim>
                              </m:limLow>
                            </m:fName>
                            <m:e>
                              <m:nary>
                                <m:naryPr>
                                  <m:chr m:val="∑"/>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𝑚</m:t>
                                  </m:r>
                                </m:sup>
                                <m:e>
                                  <m:func>
                                    <m:funcPr>
                                      <m:ctrlPr>
                                        <a:rPr lang="en-US" sz="2400" b="0" i="1" smtClean="0">
                                          <a:latin typeface="Cambria Math" panose="02040503050406030204" pitchFamily="18" charset="0"/>
                                          <a:ea typeface="Cambria Math" panose="02040503050406030204" pitchFamily="18" charset="0"/>
                                        </a:rPr>
                                      </m:ctrlPr>
                                    </m:funcPr>
                                    <m:fName>
                                      <m:r>
                                        <m:rPr>
                                          <m:sty m:val="p"/>
                                        </m:rPr>
                                        <a:rPr lang="en-US" sz="2400" b="0" i="0" smtClean="0">
                                          <a:latin typeface="Cambria Math" panose="02040503050406030204" pitchFamily="18" charset="0"/>
                                          <a:ea typeface="Cambria Math" panose="02040503050406030204" pitchFamily="18" charset="0"/>
                                        </a:rPr>
                                        <m:t>log</m:t>
                                      </m:r>
                                    </m:fName>
                                    <m:e>
                                      <m:r>
                                        <a:rPr lang="en-US" sz="2400" b="0" i="1" smtClean="0">
                                          <a:latin typeface="Cambria Math" panose="02040503050406030204" pitchFamily="18" charset="0"/>
                                          <a:ea typeface="Cambria Math" panose="02040503050406030204" pitchFamily="18" charset="0"/>
                                        </a:rPr>
                                        <m:t>𝑝</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e>
                                  </m:func>
                                </m:e>
                              </m:nary>
                            </m:e>
                          </m:func>
                        </m:e>
                      </m:func>
                    </m:oMath>
                  </m:oMathPara>
                </a14:m>
                <a:endParaRPr lang="en-US" sz="2400" dirty="0"/>
              </a:p>
            </p:txBody>
          </p:sp>
        </mc:Choice>
        <mc:Fallback>
          <p:sp>
            <p:nvSpPr>
              <p:cNvPr id="8" name="文本框 7"/>
              <p:cNvSpPr txBox="1">
                <a:spLocks noRot="1" noChangeAspect="1" noMove="1" noResize="1" noEditPoints="1" noAdjustHandles="1" noChangeArrowheads="1" noChangeShapeType="1" noTextEdit="1"/>
              </p:cNvSpPr>
              <p:nvPr/>
            </p:nvSpPr>
            <p:spPr>
              <a:xfrm>
                <a:off x="2843870" y="3253336"/>
                <a:ext cx="3458639" cy="217033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388216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Example: Bernoulli trials</a:t>
            </a:r>
            <a:endParaRPr 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en-US" cap="small" dirty="0" smtClean="0">
                    <a:solidFill>
                      <a:srgbClr val="FF0000"/>
                    </a:solidFill>
                  </a:rPr>
                  <a:t>Problem</a:t>
                </a:r>
                <a:r>
                  <a:rPr lang="en-US" dirty="0" smtClean="0"/>
                  <a:t>    Find </a:t>
                </a:r>
                <a:r>
                  <a:rPr lang="en-US" dirty="0"/>
                  <a:t>most likely Bernoulli </a:t>
                </a:r>
                <a:r>
                  <a:rPr lang="en-US" dirty="0" smtClean="0"/>
                  <a:t>distribution, given </a:t>
                </a:r>
                <a:r>
                  <a:rPr lang="en-US" dirty="0"/>
                  <a:t>sequence of coin </a:t>
                </a:r>
                <a:r>
                  <a:rPr lang="en-US" dirty="0" smtClean="0"/>
                  <a:t>flips</a:t>
                </a:r>
              </a:p>
              <a:p>
                <a:pPr algn="ctr"/>
                <a:r>
                  <a:rPr lang="de-DE" i="1" dirty="0">
                    <a:latin typeface="Times New Roman" panose="02020603050405020304" pitchFamily="18" charset="0"/>
                    <a:cs typeface="Times New Roman" panose="02020603050405020304" pitchFamily="18" charset="0"/>
                  </a:rPr>
                  <a:t>H, T, T, H, T, H, T, H, H, H, T, T, . . . , H</a:t>
                </a:r>
                <a:r>
                  <a:rPr lang="de-DE" i="1" dirty="0" smtClean="0">
                    <a:latin typeface="Times New Roman" panose="02020603050405020304" pitchFamily="18" charset="0"/>
                    <a:cs typeface="Times New Roman" panose="02020603050405020304" pitchFamily="18" charset="0"/>
                  </a:rPr>
                  <a:t>.</a:t>
                </a:r>
              </a:p>
              <a:p>
                <a:endParaRPr lang="en-US" dirty="0" smtClean="0"/>
              </a:p>
              <a:p>
                <a:r>
                  <a:rPr lang="en-US" dirty="0" smtClean="0"/>
                  <a:t>Bernoulli distribution:</a:t>
                </a:r>
              </a:p>
              <a:p>
                <a:pPr algn="ct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𝐻</m:t>
                        </m:r>
                      </m:e>
                    </m:d>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r>
                      <a:rPr lang="en-US" b="0" i="1" smtClean="0">
                        <a:latin typeface="Cambria Math" panose="02040503050406030204" pitchFamily="18" charset="0"/>
                      </a:rPr>
                      <m:t>=1−</m:t>
                    </m:r>
                    <m:r>
                      <a:rPr lang="en-US" b="0" i="1" smtClean="0">
                        <a:latin typeface="Cambria Math" panose="02040503050406030204" pitchFamily="18" charset="0"/>
                      </a:rPr>
                      <m:t>𝜃</m:t>
                    </m:r>
                  </m:oMath>
                </a14:m>
                <a:endParaRPr lang="en-US" dirty="0"/>
              </a:p>
              <a:p>
                <a:r>
                  <a:rPr lang="en-US" dirty="0" smtClean="0"/>
                  <a:t>Likelihood</a:t>
                </a:r>
              </a:p>
              <a:p>
                <a14:m>
                  <m:oMath xmlns:m="http://schemas.openxmlformats.org/officeDocument/2006/math">
                    <m:r>
                      <a:rPr lang="en-US" b="0" i="1" smtClean="0">
                        <a:latin typeface="Cambria Math" panose="02040503050406030204" pitchFamily="18" charset="0"/>
                      </a:rPr>
                      <m:t>𝑙</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sSup>
                          <m:sSupPr>
                            <m:ctrlPr>
                              <a:rPr lang="en-US" b="0" i="1" smtClean="0">
                                <a:latin typeface="Cambria Math" panose="02040503050406030204" pitchFamily="18" charset="0"/>
                              </a:rPr>
                            </m:ctrlPr>
                          </m:sSupPr>
                          <m:e>
                            <m:r>
                              <a:rPr lang="en-US" b="0" i="1" smtClean="0">
                                <a:latin typeface="Cambria Math" panose="02040503050406030204" pitchFamily="18" charset="0"/>
                              </a:rPr>
                              <m:t>𝜃</m:t>
                            </m:r>
                          </m:e>
                          <m:sup>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𝐻</m:t>
                                </m:r>
                              </m:e>
                            </m:d>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𝜃</m:t>
                                </m:r>
                              </m:e>
                            </m:d>
                          </m:e>
                          <m:sup>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sup>
                        </m:sSup>
                      </m:e>
                    </m:func>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𝐻</m:t>
                        </m:r>
                      </m:e>
                    </m:d>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𝜃</m:t>
                        </m:r>
                      </m:e>
                    </m:func>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(1−</m:t>
                        </m:r>
                        <m:r>
                          <a:rPr lang="en-US" b="0" i="1" smtClean="0">
                            <a:latin typeface="Cambria Math" panose="02040503050406030204" pitchFamily="18" charset="0"/>
                          </a:rPr>
                          <m:t>𝜃</m:t>
                        </m:r>
                        <m:r>
                          <a:rPr lang="en-US" b="0" i="1" smtClean="0">
                            <a:latin typeface="Cambria Math" panose="02040503050406030204" pitchFamily="18" charset="0"/>
                          </a:rPr>
                          <m:t>)</m:t>
                        </m:r>
                      </m:e>
                    </m:func>
                  </m:oMath>
                </a14:m>
                <a:endParaRPr lang="en-US" dirty="0"/>
              </a:p>
              <a:p>
                <a:r>
                  <a:rPr lang="en-US" cap="small" dirty="0" smtClean="0">
                    <a:solidFill>
                      <a:srgbClr val="FF0000"/>
                    </a:solidFill>
                  </a:rPr>
                  <a:t>Solution</a:t>
                </a:r>
                <a:r>
                  <a:rPr lang="en-US" dirty="0" smtClean="0"/>
                  <a:t>    </a:t>
                </a:r>
                <a:r>
                  <a:rPr lang="en-US" i="1" dirty="0" smtClean="0">
                    <a:latin typeface="Times New Roman" panose="02020603050405020304" pitchFamily="18" charset="0"/>
                    <a:cs typeface="Times New Roman" panose="02020603050405020304" pitchFamily="18" charset="0"/>
                  </a:rPr>
                  <a:t>l</a:t>
                </a:r>
                <a:r>
                  <a:rPr lang="en-US" dirty="0" smtClean="0"/>
                  <a:t> </a:t>
                </a:r>
                <a:r>
                  <a:rPr lang="en-US" dirty="0"/>
                  <a:t>is differentiable and concave;</a:t>
                </a:r>
                <a:endParaRPr 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66</a:t>
            </a:fld>
            <a:endParaRPr lang="en-US" altLang="zh-TW"/>
          </a:p>
        </p:txBody>
      </p:sp>
      <mc:AlternateContent xmlns:mc="http://schemas.openxmlformats.org/markup-compatibility/2006">
        <mc:Choice xmlns:a14="http://schemas.microsoft.com/office/drawing/2010/main" Requires="a14">
          <p:sp>
            <p:nvSpPr>
              <p:cNvPr id="7" name="文本框 6"/>
              <p:cNvSpPr txBox="1"/>
              <p:nvPr/>
            </p:nvSpPr>
            <p:spPr>
              <a:xfrm>
                <a:off x="1416421" y="5303361"/>
                <a:ext cx="6363409" cy="78226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𝑑𝑙</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e>
                          </m:d>
                        </m:num>
                        <m:den>
                          <m:r>
                            <a:rPr lang="en-US" sz="2400" b="0" i="1" smtClean="0">
                              <a:latin typeface="Cambria Math" panose="02040503050406030204" pitchFamily="18" charset="0"/>
                            </a:rPr>
                            <m:t>𝑑</m:t>
                          </m:r>
                          <m:r>
                            <a:rPr lang="en-US" sz="2400" b="0" i="1" smtClean="0">
                              <a:latin typeface="Cambria Math" panose="02040503050406030204" pitchFamily="18" charset="0"/>
                            </a:rPr>
                            <m:t>𝜃</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m:t>
                          </m:r>
                          <m:r>
                            <a:rPr lang="en-US" sz="2400" b="0" i="1" smtClean="0">
                              <a:latin typeface="Cambria Math" panose="02040503050406030204" pitchFamily="18" charset="0"/>
                            </a:rPr>
                            <m:t>𝐻</m:t>
                          </m:r>
                          <m:r>
                            <a:rPr lang="en-US" sz="2400" b="0" i="1" smtClean="0">
                              <a:latin typeface="Cambria Math" panose="02040503050406030204" pitchFamily="18" charset="0"/>
                            </a:rPr>
                            <m:t>)</m:t>
                          </m:r>
                        </m:num>
                        <m:den>
                          <m:r>
                            <a:rPr lang="en-US" sz="2400" b="0" i="1" smtClean="0">
                              <a:latin typeface="Cambria Math" panose="02040503050406030204" pitchFamily="18" charset="0"/>
                            </a:rPr>
                            <m:t>𝜃</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m:t>
                          </m:r>
                          <m:r>
                            <a:rPr lang="en-US" sz="2400" b="0" i="1" smtClean="0">
                              <a:latin typeface="Cambria Math" panose="02040503050406030204" pitchFamily="18" charset="0"/>
                            </a:rPr>
                            <m:t>𝑇</m:t>
                          </m:r>
                          <m:r>
                            <a:rPr lang="en-US" sz="2400" b="0" i="1" smtClean="0">
                              <a:latin typeface="Cambria Math" panose="02040503050406030204" pitchFamily="18" charset="0"/>
                            </a:rPr>
                            <m:t>)</m:t>
                          </m:r>
                        </m:num>
                        <m:den>
                          <m:r>
                            <a:rPr lang="en-US" sz="2400" b="0" i="1" smtClean="0">
                              <a:latin typeface="Cambria Math" panose="02040503050406030204" pitchFamily="18" charset="0"/>
                            </a:rPr>
                            <m:t>1−</m:t>
                          </m:r>
                          <m:r>
                            <a:rPr lang="en-US" sz="2400" b="0" i="1" smtClean="0">
                              <a:latin typeface="Cambria Math" panose="02040503050406030204" pitchFamily="18" charset="0"/>
                            </a:rPr>
                            <m:t>𝜃</m:t>
                          </m:r>
                        </m:den>
                      </m:f>
                      <m:r>
                        <a:rPr lang="en-US" sz="2400" b="0" i="1" smtClean="0">
                          <a:latin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𝜃</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𝐻</m:t>
                          </m:r>
                          <m:r>
                            <a:rPr lang="en-US" sz="2400" b="0" i="1" smtClean="0">
                              <a:latin typeface="Cambria Math" panose="02040503050406030204" pitchFamily="18" charset="0"/>
                              <a:ea typeface="Cambria Math" panose="02040503050406030204" pitchFamily="18" charset="0"/>
                            </a:rPr>
                            <m:t>)</m:t>
                          </m:r>
                        </m:num>
                        <m:den>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𝐻</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𝑁</m:t>
                          </m:r>
                          <m:r>
                            <a:rPr lang="en-US" sz="2400" b="0" i="1" smtClean="0">
                              <a:latin typeface="Cambria Math" panose="02040503050406030204" pitchFamily="18" charset="0"/>
                              <a:ea typeface="Cambria Math" panose="02040503050406030204" pitchFamily="18" charset="0"/>
                            </a:rPr>
                            <m:t>)</m:t>
                          </m:r>
                        </m:den>
                      </m:f>
                    </m:oMath>
                  </m:oMathPara>
                </a14:m>
                <a:endParaRPr lang="en-US" dirty="0"/>
              </a:p>
            </p:txBody>
          </p:sp>
        </mc:Choice>
        <mc:Fallback>
          <p:sp>
            <p:nvSpPr>
              <p:cNvPr id="7" name="文本框 6"/>
              <p:cNvSpPr txBox="1">
                <a:spLocks noRot="1" noChangeAspect="1" noMove="1" noResize="1" noEditPoints="1" noAdjustHandles="1" noChangeArrowheads="1" noChangeShapeType="1" noTextEdit="1"/>
              </p:cNvSpPr>
              <p:nvPr/>
            </p:nvSpPr>
            <p:spPr>
              <a:xfrm>
                <a:off x="1416421" y="5303361"/>
                <a:ext cx="6363409" cy="78226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516994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Maximum Likelihood Estimation</a:t>
            </a:r>
            <a:endParaRPr 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en-US" dirty="0" smtClean="0"/>
                  <a:t>Definitions:</a:t>
                </a:r>
              </a:p>
              <a:p>
                <a:pPr lvl="1"/>
                <a:r>
                  <a:rPr lang="en-US" dirty="0"/>
                  <a:t>n-gram: sequence of </a:t>
                </a:r>
                <a:r>
                  <a:rPr lang="en-US" i="1" dirty="0">
                    <a:latin typeface="Times New Roman" panose="02020603050405020304" pitchFamily="18" charset="0"/>
                    <a:cs typeface="Times New Roman" panose="02020603050405020304" pitchFamily="18" charset="0"/>
                  </a:rPr>
                  <a:t>n</a:t>
                </a:r>
                <a:r>
                  <a:rPr lang="en-US" dirty="0"/>
                  <a:t> consecutive words</a:t>
                </a:r>
                <a:r>
                  <a:rPr lang="en-US" dirty="0" smtClean="0"/>
                  <a:t>.</a:t>
                </a:r>
              </a:p>
              <a:p>
                <a:pPr lvl="1"/>
                <a:r>
                  <a:rPr lang="en-US" i="1" dirty="0" smtClean="0">
                    <a:latin typeface="Times New Roman" panose="02020603050405020304" pitchFamily="18" charset="0"/>
                    <a:cs typeface="Times New Roman" panose="02020603050405020304" pitchFamily="18" charset="0"/>
                  </a:rPr>
                  <a:t>S</a:t>
                </a:r>
                <a:r>
                  <a:rPr lang="en-US" dirty="0" smtClean="0"/>
                  <a:t>: sample </a:t>
                </a:r>
                <a:r>
                  <a:rPr lang="en-US" dirty="0"/>
                  <a:t>or corpus of </a:t>
                </a:r>
                <a:r>
                  <a:rPr lang="en-US" dirty="0" smtClean="0"/>
                  <a:t>size </a:t>
                </a:r>
                <a:r>
                  <a:rPr lang="en-US" i="1" dirty="0" smtClean="0">
                    <a:latin typeface="Times New Roman" panose="02020603050405020304" pitchFamily="18" charset="0"/>
                    <a:cs typeface="Times New Roman" panose="02020603050405020304" pitchFamily="18" charset="0"/>
                  </a:rPr>
                  <a:t>m</a:t>
                </a:r>
                <a:endParaRPr lang="en-US" i="1" dirty="0">
                  <a:latin typeface="Times New Roman" panose="02020603050405020304" pitchFamily="18" charset="0"/>
                  <a:cs typeface="Times New Roman" panose="02020603050405020304" pitchFamily="18" charset="0"/>
                </a:endParaRPr>
              </a:p>
              <a:p>
                <a:pPr lvl="1"/>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r>
                      <a:rPr lang="en-US" b="0" i="1" smtClean="0">
                        <a:latin typeface="Cambria Math" panose="02040503050406030204" pitchFamily="18" charset="0"/>
                      </a:rPr>
                      <m:t>)</m:t>
                    </m:r>
                  </m:oMath>
                </a14:m>
                <a:r>
                  <a:rPr lang="en-US" dirty="0" smtClean="0"/>
                  <a:t>: count of sequence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oMath>
                </a14:m>
                <a:endParaRPr lang="en-US" dirty="0"/>
              </a:p>
              <a:p>
                <a:r>
                  <a:rPr lang="en-US" dirty="0"/>
                  <a:t>ML </a:t>
                </a:r>
                <a:r>
                  <a:rPr lang="en-US" dirty="0" smtClean="0"/>
                  <a:t>estimates    For </a:t>
                </a:r>
                <a14:m>
                  <m:oMath xmlns:m="http://schemas.openxmlformats.org/officeDocument/2006/math">
                    <m:r>
                      <a:rPr lang="en-US" i="1">
                        <a:latin typeface="Cambria Math" panose="02040503050406030204" pitchFamily="18" charset="0"/>
                      </a:rPr>
                      <m:t>𝑐</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𝑘</m:t>
                            </m:r>
                          </m:sub>
                        </m:sSub>
                      </m:e>
                    </m:d>
                    <m:r>
                      <a:rPr lang="en-US" b="0" i="1" smtClean="0">
                        <a:latin typeface="Cambria Math" panose="02040503050406030204" pitchFamily="18" charset="0"/>
                      </a:rPr>
                      <m:t>≠0</m:t>
                    </m:r>
                  </m:oMath>
                </a14:m>
                <a:endParaRPr lang="en-US" dirty="0" smtClean="0"/>
              </a:p>
              <a:p>
                <a:endParaRPr lang="en-US" dirty="0" smtClean="0"/>
              </a:p>
              <a:p>
                <a:endParaRPr lang="en-US" dirty="0"/>
              </a:p>
              <a:p>
                <a:pPr lvl="1"/>
                <a:r>
                  <a:rPr lang="en-US" dirty="0" smtClean="0"/>
                  <a:t>But, </a:t>
                </a:r>
                <a14:m>
                  <m:oMath xmlns:m="http://schemas.openxmlformats.org/officeDocument/2006/math">
                    <m:r>
                      <a:rPr lang="en-US" i="1">
                        <a:latin typeface="Cambria Math" panose="02040503050406030204" pitchFamily="18" charset="0"/>
                      </a:rPr>
                      <m:t>𝑐</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𝑘</m:t>
                            </m:r>
                          </m:sub>
                        </m:sSub>
                      </m:e>
                    </m:d>
                    <m:r>
                      <a:rPr lang="en-US" b="0" i="1" smtClean="0">
                        <a:latin typeface="Cambria Math" panose="02040503050406030204" pitchFamily="18" charset="0"/>
                      </a:rPr>
                      <m:t>=</m:t>
                    </m:r>
                    <m:r>
                      <a:rPr lang="en-US" i="1">
                        <a:latin typeface="Cambria Math" panose="02040503050406030204" pitchFamily="18" charset="0"/>
                      </a:rPr>
                      <m:t>0</m:t>
                    </m:r>
                    <m:r>
                      <a:rPr lang="en-US" i="1" smtClean="0">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𝑛</m:t>
                                </m:r>
                              </m:sub>
                            </m:sSub>
                          </m:e>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𝑛</m:t>
                                </m:r>
                                <m:r>
                                  <a:rPr lang="en-US" i="1">
                                    <a:latin typeface="Cambria Math" panose="02040503050406030204" pitchFamily="18" charset="0"/>
                                  </a:rPr>
                                  <m:t>−1</m:t>
                                </m:r>
                              </m:sub>
                            </m:sSub>
                          </m:e>
                        </m:d>
                      </m:e>
                    </m:func>
                    <m:r>
                      <a:rPr lang="en-US" b="0" i="1" smtClean="0">
                        <a:latin typeface="Cambria Math" panose="02040503050406030204" pitchFamily="18" charset="0"/>
                      </a:rPr>
                      <m:t>=0</m:t>
                    </m:r>
                  </m:oMath>
                </a14:m>
                <a:r>
                  <a:rPr lang="en-US" dirty="0" smtClean="0"/>
                  <a:t>!</a:t>
                </a:r>
                <a:endParaRPr lang="en-US" dirty="0"/>
              </a:p>
              <a:p>
                <a:pPr lvl="1"/>
                <a:endParaRPr 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67</a:t>
            </a:fld>
            <a:endParaRPr lang="en-US" altLang="zh-TW"/>
          </a:p>
        </p:txBody>
      </p:sp>
      <mc:AlternateContent xmlns:mc="http://schemas.openxmlformats.org/markup-compatibility/2006">
        <mc:Choice xmlns:a14="http://schemas.microsoft.com/office/drawing/2010/main" Requires="a14">
          <p:sp>
            <p:nvSpPr>
              <p:cNvPr id="7" name="矩形 6"/>
              <p:cNvSpPr/>
              <p:nvPr/>
            </p:nvSpPr>
            <p:spPr>
              <a:xfrm>
                <a:off x="2195609" y="2843281"/>
                <a:ext cx="4805033" cy="861326"/>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r>
                            <m:rPr>
                              <m:sty m:val="p"/>
                            </m:rPr>
                            <a:rPr lang="en-US" sz="2400">
                              <a:latin typeface="Cambria Math" panose="02040503050406030204" pitchFamily="18" charset="0"/>
                            </a:rPr>
                            <m:t>Pr</m:t>
                          </m:r>
                        </m:fName>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𝑛</m:t>
                                  </m:r>
                                </m:sub>
                              </m:sSub>
                            </m:e>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𝑛</m:t>
                                  </m:r>
                                  <m:r>
                                    <a:rPr lang="en-US" sz="2400" i="1">
                                      <a:latin typeface="Cambria Math" panose="02040503050406030204" pitchFamily="18" charset="0"/>
                                    </a:rPr>
                                    <m:t>−1</m:t>
                                  </m:r>
                                </m:sub>
                              </m:sSub>
                            </m:e>
                          </m:d>
                        </m:e>
                      </m:func>
                      <m:r>
                        <a:rPr lang="en-US" sz="2400" i="1">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𝑐</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num>
                        <m:den>
                          <m:r>
                            <a:rPr lang="en-US" sz="2400" b="0" i="1" smtClean="0">
                              <a:latin typeface="Cambria Math" panose="02040503050406030204" pitchFamily="18" charset="0"/>
                            </a:rPr>
                            <m:t>𝑐</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𝑛</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den>
                      </m:f>
                    </m:oMath>
                  </m:oMathPara>
                </a14:m>
                <a:endParaRPr lang="en-US" sz="2400" dirty="0"/>
              </a:p>
            </p:txBody>
          </p:sp>
        </mc:Choice>
        <mc:Fallback>
          <p:sp>
            <p:nvSpPr>
              <p:cNvPr id="7" name="矩形 6"/>
              <p:cNvSpPr>
                <a:spLocks noRot="1" noChangeAspect="1" noMove="1" noResize="1" noEditPoints="1" noAdjustHandles="1" noChangeArrowheads="1" noChangeShapeType="1" noTextEdit="1"/>
              </p:cNvSpPr>
              <p:nvPr/>
            </p:nvSpPr>
            <p:spPr>
              <a:xfrm>
                <a:off x="2195609" y="2843281"/>
                <a:ext cx="4805033" cy="86132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852533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i="1" dirty="0"/>
              <a:t>N</a:t>
            </a:r>
            <a:r>
              <a:rPr lang="en-US" dirty="0"/>
              <a:t>-Gram </a:t>
            </a:r>
            <a:r>
              <a:rPr lang="en-US" dirty="0" smtClean="0"/>
              <a:t>model problems</a:t>
            </a:r>
            <a:endParaRPr 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en-US" cap="small" dirty="0" smtClean="0">
                    <a:solidFill>
                      <a:srgbClr val="FF0000"/>
                    </a:solidFill>
                  </a:rPr>
                  <a:t>Sparsity</a:t>
                </a:r>
                <a:r>
                  <a:rPr lang="en-US" dirty="0" smtClean="0"/>
                  <a:t>    Assigning </a:t>
                </a:r>
                <a:r>
                  <a:rPr lang="en-US" dirty="0"/>
                  <a:t>probability zero to sequences not</a:t>
                </a:r>
              </a:p>
              <a:p>
                <a:r>
                  <a:rPr lang="en-US" dirty="0"/>
                  <a:t>found in the </a:t>
                </a:r>
                <a:r>
                  <a:rPr lang="en-US" dirty="0" smtClean="0"/>
                  <a:t>sample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smtClean="0"/>
                  <a:t> speech </a:t>
                </a:r>
                <a:r>
                  <a:rPr lang="en-US" dirty="0"/>
                  <a:t>recognition errors</a:t>
                </a:r>
                <a:r>
                  <a:rPr lang="en-US" dirty="0" smtClean="0"/>
                  <a:t>.</a:t>
                </a:r>
              </a:p>
              <a:p>
                <a:pPr lvl="1"/>
                <a:r>
                  <a:rPr lang="en-US" dirty="0"/>
                  <a:t>Smoothing: adjusting ML estimates to </a:t>
                </a:r>
                <a:r>
                  <a:rPr lang="en-US" dirty="0" smtClean="0"/>
                  <a:t>reserve probability </a:t>
                </a:r>
                <a:r>
                  <a:rPr lang="en-US" dirty="0"/>
                  <a:t>mass for unseen events. </a:t>
                </a:r>
                <a:r>
                  <a:rPr lang="en-US" dirty="0" smtClean="0"/>
                  <a:t>Central techniques </a:t>
                </a:r>
                <a:r>
                  <a:rPr lang="en-US" dirty="0"/>
                  <a:t>in language modeling.</a:t>
                </a:r>
              </a:p>
              <a:p>
                <a:pPr lvl="1"/>
                <a:r>
                  <a:rPr lang="en-US" dirty="0" smtClean="0"/>
                  <a:t>Class-based </a:t>
                </a:r>
                <a:r>
                  <a:rPr lang="en-US" dirty="0"/>
                  <a:t>models: create models based </a:t>
                </a:r>
                <a:r>
                  <a:rPr lang="en-US" dirty="0" smtClean="0"/>
                  <a:t>on classes </a:t>
                </a:r>
                <a:r>
                  <a:rPr lang="en-US" dirty="0"/>
                  <a:t>(e.g., DAY) or phrases.</a:t>
                </a:r>
              </a:p>
              <a:p>
                <a:r>
                  <a:rPr lang="en-US" cap="small" dirty="0" smtClean="0">
                    <a:solidFill>
                      <a:srgbClr val="FF0000"/>
                    </a:solidFill>
                  </a:rPr>
                  <a:t>Representation</a:t>
                </a:r>
                <a:r>
                  <a:rPr lang="en-US" dirty="0" smtClean="0"/>
                  <a:t>    For </a:t>
                </a:r>
                <a14:m>
                  <m:oMath xmlns:m="http://schemas.openxmlformats.org/officeDocument/2006/math">
                    <m:d>
                      <m:dPr>
                        <m:begChr m:val="|"/>
                        <m:endChr m:val="|"/>
                        <m:ctrlPr>
                          <a:rPr lang="en-US" i="1" smtClean="0">
                            <a:latin typeface="Cambria Math" panose="02040503050406030204" pitchFamily="18" charset="0"/>
                          </a:rPr>
                        </m:ctrlPr>
                      </m:dPr>
                      <m:e>
                        <m:r>
                          <m:rPr>
                            <m:sty m:val="p"/>
                          </m:rPr>
                          <a:rPr lang="en-US" b="0" i="0" smtClean="0">
                            <a:latin typeface="Cambria Math" panose="02040503050406030204" pitchFamily="18" charset="0"/>
                          </a:rPr>
                          <m:t>Σ</m:t>
                        </m:r>
                      </m:e>
                    </m:d>
                    <m:r>
                      <a:rPr lang="en-US" b="0" i="1" smtClean="0">
                        <a:latin typeface="Cambria Math" panose="02040503050406030204" pitchFamily="18" charset="0"/>
                      </a:rPr>
                      <m:t>=100,000</m:t>
                    </m:r>
                  </m:oMath>
                </a14:m>
                <a:r>
                  <a:rPr lang="en-US" dirty="0" smtClean="0"/>
                  <a:t>, the number of bigrams is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10</m:t>
                        </m:r>
                      </m:sup>
                    </m:sSup>
                  </m:oMath>
                </a14:m>
                <a:r>
                  <a:rPr lang="en-US" dirty="0" smtClean="0"/>
                  <a:t>, the number of trigrams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1</m:t>
                        </m:r>
                        <m:r>
                          <a:rPr lang="en-US" b="0" i="1" smtClean="0">
                            <a:latin typeface="Cambria Math" panose="02040503050406030204" pitchFamily="18" charset="0"/>
                          </a:rPr>
                          <m:t>5</m:t>
                        </m:r>
                      </m:sup>
                    </m:sSup>
                  </m:oMath>
                </a14:m>
                <a:endParaRPr lang="en-US" dirty="0" smtClean="0"/>
              </a:p>
              <a:p>
                <a:pPr lvl="1"/>
                <a:r>
                  <a:rPr lang="en-US" dirty="0"/>
                  <a:t>Weighted automata: exploiting sparsity.</a:t>
                </a:r>
                <a:endParaRPr 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824"/>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68</a:t>
            </a:fld>
            <a:endParaRPr lang="en-US" altLang="zh-TW"/>
          </a:p>
        </p:txBody>
      </p:sp>
    </p:spTree>
    <p:extLst>
      <p:ext uri="{BB962C8B-B14F-4D97-AF65-F5344CB8AC3E}">
        <p14:creationId xmlns:p14="http://schemas.microsoft.com/office/powerpoint/2010/main" val="11168418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Smoothing </a:t>
            </a:r>
            <a:r>
              <a:rPr lang="en-US" dirty="0" smtClean="0"/>
              <a:t>techniques</a:t>
            </a:r>
            <a:endParaRPr lang="en-US" dirty="0"/>
          </a:p>
        </p:txBody>
      </p:sp>
      <p:sp>
        <p:nvSpPr>
          <p:cNvPr id="3" name="内容占位符 2"/>
          <p:cNvSpPr>
            <a:spLocks noGrp="1"/>
          </p:cNvSpPr>
          <p:nvPr>
            <p:ph idx="1"/>
          </p:nvPr>
        </p:nvSpPr>
        <p:spPr/>
        <p:txBody>
          <a:bodyPr/>
          <a:lstStyle/>
          <a:p>
            <a:r>
              <a:rPr lang="en-US" dirty="0"/>
              <a:t>Typical form: interpolation of n-gram models, e.g</a:t>
            </a:r>
            <a:r>
              <a:rPr lang="en-US" dirty="0" smtClean="0"/>
              <a:t>., trigram</a:t>
            </a:r>
            <a:r>
              <a:rPr lang="en-US" dirty="0"/>
              <a:t>, bigram, unigram frequencies</a:t>
            </a:r>
            <a:r>
              <a:rPr lang="en-US" dirty="0" smtClean="0"/>
              <a:t>.</a:t>
            </a:r>
          </a:p>
          <a:p>
            <a:endParaRPr lang="en-US" dirty="0"/>
          </a:p>
          <a:p>
            <a:endParaRPr lang="en-US" dirty="0" smtClean="0"/>
          </a:p>
          <a:p>
            <a:r>
              <a:rPr lang="en-US" dirty="0" smtClean="0"/>
              <a:t>Some </a:t>
            </a:r>
            <a:r>
              <a:rPr lang="en-US" dirty="0"/>
              <a:t>widely used techniques</a:t>
            </a:r>
            <a:r>
              <a:rPr lang="en-US" dirty="0" smtClean="0"/>
              <a:t>:</a:t>
            </a:r>
          </a:p>
          <a:p>
            <a:pPr lvl="1"/>
            <a:r>
              <a:rPr lang="en-US" dirty="0"/>
              <a:t>Katz Back-off models (Katz, 1987).</a:t>
            </a:r>
          </a:p>
          <a:p>
            <a:pPr lvl="1"/>
            <a:r>
              <a:rPr lang="en-US" dirty="0" smtClean="0"/>
              <a:t>Interpolated </a:t>
            </a:r>
            <a:r>
              <a:rPr lang="en-US" dirty="0"/>
              <a:t>models (</a:t>
            </a:r>
            <a:r>
              <a:rPr lang="en-US" dirty="0" err="1"/>
              <a:t>Jelinek</a:t>
            </a:r>
            <a:r>
              <a:rPr lang="en-US" dirty="0"/>
              <a:t> and Mercer, 1980).</a:t>
            </a:r>
          </a:p>
          <a:p>
            <a:pPr lvl="1"/>
            <a:r>
              <a:rPr lang="en-US" dirty="0" err="1" smtClean="0"/>
              <a:t>Kneser</a:t>
            </a:r>
            <a:r>
              <a:rPr lang="en-US" dirty="0" smtClean="0"/>
              <a:t>-Ney </a:t>
            </a:r>
            <a:r>
              <a:rPr lang="en-US" dirty="0"/>
              <a:t>models (</a:t>
            </a:r>
            <a:r>
              <a:rPr lang="en-US" dirty="0" err="1"/>
              <a:t>Kneser</a:t>
            </a:r>
            <a:r>
              <a:rPr lang="en-US" dirty="0"/>
              <a:t> and Ney, 1995).</a:t>
            </a:r>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69</a:t>
            </a:fld>
            <a:endParaRPr lang="en-US" altLang="zh-TW"/>
          </a:p>
        </p:txBody>
      </p:sp>
      <mc:AlternateContent xmlns:mc="http://schemas.openxmlformats.org/markup-compatibility/2006">
        <mc:Choice xmlns:a14="http://schemas.microsoft.com/office/drawing/2010/main" Requires="a14">
          <p:sp>
            <p:nvSpPr>
              <p:cNvPr id="7" name="文本框 6"/>
              <p:cNvSpPr txBox="1"/>
              <p:nvPr/>
            </p:nvSpPr>
            <p:spPr>
              <a:xfrm>
                <a:off x="810262" y="1756609"/>
                <a:ext cx="7575728"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Pr</m:t>
                          </m:r>
                        </m:fName>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3</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1</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2</m:t>
                                  </m:r>
                                </m:sub>
                              </m:sSub>
                            </m:e>
                          </m:d>
                        </m:e>
                      </m:func>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𝑐</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3</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1</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2</m:t>
                              </m:r>
                            </m:sub>
                          </m:sSub>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𝑐</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3</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2</m:t>
                              </m:r>
                            </m:sub>
                          </m:sSub>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𝑐</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oMath>
                  </m:oMathPara>
                </a14:m>
                <a:endParaRPr lang="en-US" dirty="0"/>
              </a:p>
            </p:txBody>
          </p:sp>
        </mc:Choice>
        <mc:Fallback>
          <p:sp>
            <p:nvSpPr>
              <p:cNvPr id="7" name="文本框 6"/>
              <p:cNvSpPr txBox="1">
                <a:spLocks noRot="1" noChangeAspect="1" noMove="1" noResize="1" noEditPoints="1" noAdjustHandles="1" noChangeArrowheads="1" noChangeShapeType="1" noTextEdit="1"/>
              </p:cNvSpPr>
              <p:nvPr/>
            </p:nvSpPr>
            <p:spPr>
              <a:xfrm>
                <a:off x="810262" y="1756609"/>
                <a:ext cx="7575728" cy="369332"/>
              </a:xfrm>
              <a:prstGeom prst="rect">
                <a:avLst/>
              </a:prstGeom>
              <a:blipFill>
                <a:blip r:embed="rId2"/>
                <a:stretch>
                  <a:fillRect r="-241" b="-34426"/>
                </a:stretch>
              </a:blipFill>
            </p:spPr>
            <p:txBody>
              <a:bodyPr/>
              <a:lstStyle/>
              <a:p>
                <a:r>
                  <a:rPr lang="en-US">
                    <a:noFill/>
                  </a:rPr>
                  <a:t> </a:t>
                </a:r>
              </a:p>
            </p:txBody>
          </p:sp>
        </mc:Fallback>
      </mc:AlternateContent>
    </p:spTree>
    <p:extLst>
      <p:ext uri="{BB962C8B-B14F-4D97-AF65-F5344CB8AC3E}">
        <p14:creationId xmlns:p14="http://schemas.microsoft.com/office/powerpoint/2010/main" val="2633320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History of ASR</a:t>
            </a:r>
            <a:endParaRPr lang="en-US" dirty="0"/>
          </a:p>
        </p:txBody>
      </p:sp>
      <p:sp>
        <p:nvSpPr>
          <p:cNvPr id="3" name="内容占位符 2"/>
          <p:cNvSpPr>
            <a:spLocks noGrp="1"/>
          </p:cNvSpPr>
          <p:nvPr>
            <p:ph idx="1"/>
          </p:nvPr>
        </p:nvSpPr>
        <p:spPr/>
        <p:txBody>
          <a:bodyPr/>
          <a:lstStyle/>
          <a:p>
            <a:r>
              <a:rPr lang="en-US" altLang="en-US" dirty="0"/>
              <a:t>1952 –  Automatic Digit Recognition (AUDREY)</a:t>
            </a:r>
          </a:p>
          <a:p>
            <a:pPr lvl="1"/>
            <a:r>
              <a:rPr lang="en-US" altLang="en-US" dirty="0"/>
              <a:t>Davis, </a:t>
            </a:r>
            <a:r>
              <a:rPr lang="en-US" altLang="en-US" dirty="0" err="1"/>
              <a:t>Biddulph</a:t>
            </a:r>
            <a:r>
              <a:rPr lang="en-US" altLang="en-US" dirty="0"/>
              <a:t>, </a:t>
            </a:r>
            <a:r>
              <a:rPr lang="en-US" altLang="en-US" dirty="0" err="1"/>
              <a:t>Balashek</a:t>
            </a:r>
            <a:r>
              <a:rPr lang="en-US" altLang="en-US" dirty="0"/>
              <a:t> (Bell Laboratories)</a:t>
            </a:r>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7</a:t>
            </a:fld>
            <a:endParaRPr lang="en-US" altLang="zh-TW"/>
          </a:p>
        </p:txBody>
      </p:sp>
      <p:pic>
        <p:nvPicPr>
          <p:cNvPr id="7" name="Picture 4" descr="Audrey-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1533832"/>
            <a:ext cx="5143500" cy="4406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5" descr="Davis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039719" y="3921564"/>
            <a:ext cx="5070475" cy="2379663"/>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0832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History of ASR</a:t>
            </a:r>
          </a:p>
        </p:txBody>
      </p:sp>
      <p:sp>
        <p:nvSpPr>
          <p:cNvPr id="3" name="内容占位符 2"/>
          <p:cNvSpPr>
            <a:spLocks noGrp="1"/>
          </p:cNvSpPr>
          <p:nvPr>
            <p:ph idx="1"/>
          </p:nvPr>
        </p:nvSpPr>
        <p:spPr>
          <a:xfrm>
            <a:off x="587829" y="856989"/>
            <a:ext cx="6530218" cy="5444238"/>
          </a:xfrm>
        </p:spPr>
        <p:txBody>
          <a:bodyPr/>
          <a:lstStyle/>
          <a:p>
            <a:r>
              <a:rPr lang="en-US" dirty="0"/>
              <a:t>1960’s – Speech Processing and  Digital </a:t>
            </a:r>
            <a:r>
              <a:rPr lang="en-US" dirty="0" smtClean="0"/>
              <a:t>Computers</a:t>
            </a:r>
          </a:p>
          <a:p>
            <a:r>
              <a:rPr lang="en-US" dirty="0"/>
              <a:t> AD/DA converters and digital computers start appearing in the </a:t>
            </a:r>
            <a:r>
              <a:rPr lang="en-US" dirty="0" smtClean="0"/>
              <a:t>labs</a:t>
            </a:r>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8</a:t>
            </a:fld>
            <a:endParaRPr lang="en-US" altLang="zh-TW"/>
          </a:p>
        </p:txBody>
      </p:sp>
      <p:pic>
        <p:nvPicPr>
          <p:cNvPr id="7" name="Picture 3" descr="Data_General_Super_Nov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53677" y="2333793"/>
            <a:ext cx="4537075" cy="2489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descr="Flanag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060407" y="892861"/>
            <a:ext cx="1598612" cy="1987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descr="Flanagan_te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4256599" y="3638550"/>
            <a:ext cx="4873625" cy="3219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6"/>
          <p:cNvSpPr txBox="1">
            <a:spLocks noChangeArrowheads="1"/>
          </p:cNvSpPr>
          <p:nvPr/>
        </p:nvSpPr>
        <p:spPr bwMode="auto">
          <a:xfrm>
            <a:off x="7060407" y="2972701"/>
            <a:ext cx="1681163" cy="51752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Font typeface="Wingdings" panose="05000000000000000000" pitchFamily="2" charset="2"/>
              <a:buNone/>
            </a:pPr>
            <a:r>
              <a:rPr lang="en-US" altLang="en-US" sz="1400" dirty="0">
                <a:cs typeface="Arial" panose="020B0604020202020204" pitchFamily="34" charset="0"/>
              </a:rPr>
              <a:t>James Flanagan</a:t>
            </a:r>
          </a:p>
          <a:p>
            <a:pPr algn="ctr">
              <a:buFont typeface="Wingdings" panose="05000000000000000000" pitchFamily="2" charset="2"/>
              <a:buNone/>
            </a:pPr>
            <a:r>
              <a:rPr lang="en-US" altLang="en-US" sz="1400" dirty="0">
                <a:cs typeface="Arial" panose="020B0604020202020204" pitchFamily="34" charset="0"/>
              </a:rPr>
              <a:t>Bell Laboratories</a:t>
            </a:r>
          </a:p>
        </p:txBody>
      </p:sp>
    </p:spTree>
    <p:extLst>
      <p:ext uri="{BB962C8B-B14F-4D97-AF65-F5344CB8AC3E}">
        <p14:creationId xmlns:p14="http://schemas.microsoft.com/office/powerpoint/2010/main" val="3507408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History of ASR</a:t>
            </a:r>
          </a:p>
        </p:txBody>
      </p:sp>
      <p:sp>
        <p:nvSpPr>
          <p:cNvPr id="3" name="内容占位符 2"/>
          <p:cNvSpPr>
            <a:spLocks noGrp="1"/>
          </p:cNvSpPr>
          <p:nvPr>
            <p:ph idx="1"/>
          </p:nvPr>
        </p:nvSpPr>
        <p:spPr/>
        <p:txBody>
          <a:bodyPr/>
          <a:lstStyle/>
          <a:p>
            <a:r>
              <a:rPr lang="en-US" altLang="en-US" dirty="0"/>
              <a:t>1969 – Whither Speech Recognition</a:t>
            </a:r>
            <a:r>
              <a:rPr lang="en-US" altLang="en-US" dirty="0" smtClean="0"/>
              <a:t>?</a:t>
            </a:r>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5/27/2017</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9</a:t>
            </a:fld>
            <a:endParaRPr lang="en-US" altLang="zh-TW"/>
          </a:p>
        </p:txBody>
      </p:sp>
      <p:sp>
        <p:nvSpPr>
          <p:cNvPr id="7" name="Rectangle 3"/>
          <p:cNvSpPr txBox="1">
            <a:spLocks noChangeArrowheads="1"/>
          </p:cNvSpPr>
          <p:nvPr/>
        </p:nvSpPr>
        <p:spPr>
          <a:xfrm>
            <a:off x="183553" y="1467098"/>
            <a:ext cx="6461125" cy="535781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531813" indent="-331788"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723900" indent="-339725" algn="l" defTabSz="914400"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900113" indent="-333375" algn="l" defTabSz="914400"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indent="-228600">
              <a:lnSpc>
                <a:spcPct val="80000"/>
              </a:lnSpc>
              <a:buFontTx/>
              <a:buNone/>
            </a:pPr>
            <a:r>
              <a:rPr lang="en-US" altLang="zh-CN" sz="1800" smtClean="0">
                <a:ea typeface="宋体" panose="02010600030101010101" pitchFamily="2" charset="-122"/>
              </a:rPr>
              <a:t> </a:t>
            </a:r>
            <a:r>
              <a:rPr lang="en-US" altLang="zh-CN" sz="1800" i="1" smtClean="0">
                <a:ea typeface="宋体" panose="02010600030101010101" pitchFamily="2" charset="-122"/>
              </a:rPr>
              <a:t>General purpose speech recognition seems far away. Social-purpose speech recognition is severely limited. </a:t>
            </a:r>
            <a:r>
              <a:rPr lang="en-US" altLang="zh-CN" sz="1800" i="1" smtClean="0">
                <a:solidFill>
                  <a:srgbClr val="FF0000"/>
                </a:solidFill>
                <a:ea typeface="宋体" panose="02010600030101010101" pitchFamily="2" charset="-122"/>
              </a:rPr>
              <a:t>It would seem appropriate for people to ask themselves why they are working in the field and what they can expect to accomplish…</a:t>
            </a:r>
          </a:p>
          <a:p>
            <a:pPr marL="228600" indent="-228600">
              <a:lnSpc>
                <a:spcPct val="80000"/>
              </a:lnSpc>
              <a:buFontTx/>
              <a:buNone/>
            </a:pPr>
            <a:r>
              <a:rPr lang="en-US" altLang="zh-CN" sz="1800" i="1" smtClean="0">
                <a:ea typeface="宋体" panose="02010600030101010101" pitchFamily="2" charset="-122"/>
              </a:rPr>
              <a:t> It would be too simple to say that work in speech recognition is carried out simply because one can get money for it. That is a necessary but not sufficient condition. </a:t>
            </a:r>
            <a:r>
              <a:rPr lang="en-US" altLang="zh-CN" sz="1800" i="1" smtClean="0">
                <a:solidFill>
                  <a:srgbClr val="FF0000"/>
                </a:solidFill>
                <a:ea typeface="宋体" panose="02010600030101010101" pitchFamily="2" charset="-122"/>
              </a:rPr>
              <a:t>We are safe in asserting that speech recognition is attractive to money. The attraction is perhaps similar to the attraction of schemes for turning water into gasoline, extracting gold from the sea, curing cancer, or going to the moon.</a:t>
            </a:r>
            <a:r>
              <a:rPr lang="en-US" altLang="zh-CN" sz="1800" i="1" smtClean="0">
                <a:ea typeface="宋体" panose="02010600030101010101" pitchFamily="2" charset="-122"/>
              </a:rPr>
              <a:t> One doesn’t attract thoughtlessly given dollars by means of schemes for cutting the cost of soap by 10%. </a:t>
            </a:r>
            <a:r>
              <a:rPr lang="en-US" altLang="zh-CN" sz="1800" i="1" smtClean="0">
                <a:solidFill>
                  <a:srgbClr val="FF0000"/>
                </a:solidFill>
                <a:ea typeface="宋体" panose="02010600030101010101" pitchFamily="2" charset="-122"/>
              </a:rPr>
              <a:t>To sell suckers, one uses deceit and offers glamour…</a:t>
            </a:r>
          </a:p>
          <a:p>
            <a:pPr marL="228600" indent="-228600">
              <a:lnSpc>
                <a:spcPct val="80000"/>
              </a:lnSpc>
              <a:buFontTx/>
              <a:buNone/>
            </a:pPr>
            <a:r>
              <a:rPr lang="en-US" altLang="zh-CN" sz="1800" i="1" smtClean="0">
                <a:solidFill>
                  <a:srgbClr val="FF0000"/>
                </a:solidFill>
                <a:ea typeface="宋体" panose="02010600030101010101" pitchFamily="2" charset="-122"/>
              </a:rPr>
              <a:t>Most recognizers behave, not like scientists, but like mad inventors or untrustworthy engineers.</a:t>
            </a:r>
            <a:r>
              <a:rPr lang="en-US" altLang="zh-CN" sz="1800" i="1" smtClean="0">
                <a:ea typeface="宋体" panose="02010600030101010101" pitchFamily="2" charset="-122"/>
              </a:rPr>
              <a:t> The typical recognizer gets it into his head that he can solve “the problem.” The basis for this is either individual inspiration (the “mad inventor” source of knowledge) or acceptance of untested rules, schemes, or information (the untrustworthy engineer approach).</a:t>
            </a:r>
          </a:p>
          <a:p>
            <a:pPr marL="228600" indent="-228600">
              <a:lnSpc>
                <a:spcPct val="80000"/>
              </a:lnSpc>
              <a:buFontTx/>
              <a:buNone/>
            </a:pPr>
            <a:r>
              <a:rPr lang="en-US" altLang="en-US" sz="1800" i="1" smtClean="0">
                <a:solidFill>
                  <a:srgbClr val="990099"/>
                </a:solidFill>
              </a:rPr>
              <a:t>The Journal of the Acoustical Society of America, June 1969</a:t>
            </a:r>
            <a:endParaRPr lang="en-US" altLang="en-US" sz="1800" i="1" dirty="0">
              <a:solidFill>
                <a:srgbClr val="990099"/>
              </a:solidFill>
            </a:endParaRPr>
          </a:p>
        </p:txBody>
      </p:sp>
      <p:grpSp>
        <p:nvGrpSpPr>
          <p:cNvPr id="8" name="Group 4"/>
          <p:cNvGrpSpPr>
            <a:grpSpLocks/>
          </p:cNvGrpSpPr>
          <p:nvPr/>
        </p:nvGrpSpPr>
        <p:grpSpPr bwMode="auto">
          <a:xfrm>
            <a:off x="6802744" y="1360736"/>
            <a:ext cx="2051050" cy="3246437"/>
            <a:chOff x="4324" y="605"/>
            <a:chExt cx="1292" cy="2045"/>
          </a:xfrm>
        </p:grpSpPr>
        <p:pic>
          <p:nvPicPr>
            <p:cNvPr id="9" name="Picture 5" descr="pier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 y="605"/>
              <a:ext cx="1292" cy="15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6"/>
            <p:cNvSpPr txBox="1">
              <a:spLocks noChangeArrowheads="1"/>
            </p:cNvSpPr>
            <p:nvPr/>
          </p:nvSpPr>
          <p:spPr bwMode="auto">
            <a:xfrm>
              <a:off x="4458" y="2190"/>
              <a:ext cx="1054"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sz="1400" i="1">
                  <a:cs typeface="Arial" panose="020B0604020202020204" pitchFamily="34" charset="0"/>
                </a:rPr>
                <a:t>J. R. Pierce</a:t>
              </a:r>
            </a:p>
            <a:p>
              <a:pPr algn="ctr">
                <a:buFont typeface="Wingdings" panose="05000000000000000000" pitchFamily="2" charset="2"/>
                <a:buNone/>
              </a:pPr>
              <a:r>
                <a:rPr lang="en-US" altLang="en-US" sz="1400" i="1">
                  <a:cs typeface="Arial" panose="020B0604020202020204" pitchFamily="34" charset="0"/>
                </a:rPr>
                <a:t>Executive Director,</a:t>
              </a:r>
            </a:p>
            <a:p>
              <a:pPr algn="ctr">
                <a:buFont typeface="Wingdings" panose="05000000000000000000" pitchFamily="2" charset="2"/>
                <a:buNone/>
              </a:pPr>
              <a:r>
                <a:rPr lang="en-US" altLang="en-US" sz="1400" i="1">
                  <a:cs typeface="Arial" panose="020B0604020202020204" pitchFamily="34" charset="0"/>
                </a:rPr>
                <a:t>Bell Laboratories</a:t>
              </a:r>
            </a:p>
          </p:txBody>
        </p:sp>
      </p:grpSp>
    </p:spTree>
    <p:extLst>
      <p:ext uri="{BB962C8B-B14F-4D97-AF65-F5344CB8AC3E}">
        <p14:creationId xmlns:p14="http://schemas.microsoft.com/office/powerpoint/2010/main" val="33923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主题1">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主题1" id="{F8E2CEDC-0980-4B0E-8298-101051342058}" vid="{9EBC82F2-6DA7-4229-ABAA-8A09377D7A85}"/>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石板</Template>
  <TotalTime>9519</TotalTime>
  <Words>3807</Words>
  <Application>Microsoft Office PowerPoint</Application>
  <PresentationFormat>全屏显示(4:3)</PresentationFormat>
  <Paragraphs>913</Paragraphs>
  <Slides>69</Slides>
  <Notes>12</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69</vt:i4>
      </vt:variant>
    </vt:vector>
  </HeadingPairs>
  <TitlesOfParts>
    <vt:vector size="82" baseType="lpstr">
      <vt:lpstr>Arial Unicode MS</vt:lpstr>
      <vt:lpstr>新細明體</vt:lpstr>
      <vt:lpstr>等线</vt:lpstr>
      <vt:lpstr>宋体</vt:lpstr>
      <vt:lpstr>Arial</vt:lpstr>
      <vt:lpstr>Calibri</vt:lpstr>
      <vt:lpstr>Calibri Light</vt:lpstr>
      <vt:lpstr>Cambria Math</vt:lpstr>
      <vt:lpstr>Symbol</vt:lpstr>
      <vt:lpstr>Times New Roman</vt:lpstr>
      <vt:lpstr>Wingdings</vt:lpstr>
      <vt:lpstr>主题1</vt:lpstr>
      <vt:lpstr>Equation</vt:lpstr>
      <vt:lpstr>Automatic Speech Recognition</vt:lpstr>
      <vt:lpstr>Outline</vt:lpstr>
      <vt:lpstr>What is speech recognition?</vt:lpstr>
      <vt:lpstr>Classification of speech recognition system</vt:lpstr>
      <vt:lpstr>How do human do it?</vt:lpstr>
      <vt:lpstr>How might computers do it?</vt:lpstr>
      <vt:lpstr>History of ASR</vt:lpstr>
      <vt:lpstr>History of ASR</vt:lpstr>
      <vt:lpstr>History of ASR</vt:lpstr>
      <vt:lpstr>History of ASR</vt:lpstr>
      <vt:lpstr>History of ASR</vt:lpstr>
      <vt:lpstr>History of ASR</vt:lpstr>
      <vt:lpstr>History of ASR</vt:lpstr>
      <vt:lpstr>History of ASR</vt:lpstr>
      <vt:lpstr>History of ASR: 21st Century</vt:lpstr>
      <vt:lpstr>Architecture of an ASR system</vt:lpstr>
      <vt:lpstr>Architecture of an ASR system</vt:lpstr>
      <vt:lpstr>Statistical Speech recognition model</vt:lpstr>
      <vt:lpstr>Statistical Speech recognition model</vt:lpstr>
      <vt:lpstr>Applications of ASR</vt:lpstr>
      <vt:lpstr>Outline</vt:lpstr>
      <vt:lpstr>Acoustic processing </vt:lpstr>
      <vt:lpstr>Acoustic sampling</vt:lpstr>
      <vt:lpstr>Spectral analysis</vt:lpstr>
      <vt:lpstr>Mel-frequency cepstrum coefficients</vt:lpstr>
      <vt:lpstr>Mel-frequency cepstrum coefficients</vt:lpstr>
      <vt:lpstr>Outline</vt:lpstr>
      <vt:lpstr>Acoustic modeling: Hidden Markov Model</vt:lpstr>
      <vt:lpstr>HMM</vt:lpstr>
      <vt:lpstr>HMM</vt:lpstr>
      <vt:lpstr>Question # 1 – Decoding</vt:lpstr>
      <vt:lpstr>Question # 2 – Evaluation</vt:lpstr>
      <vt:lpstr>Question # 3 – Learning</vt:lpstr>
      <vt:lpstr>The dishonest casino model</vt:lpstr>
      <vt:lpstr>An HMM is memoryless</vt:lpstr>
      <vt:lpstr>An HMM is memoryless</vt:lpstr>
      <vt:lpstr>Definition of HMM</vt:lpstr>
      <vt:lpstr>A parse of a sequence</vt:lpstr>
      <vt:lpstr>Generating a sequence by the model</vt:lpstr>
      <vt:lpstr>Likelihood of a parse</vt:lpstr>
      <vt:lpstr>Example: the dishonest casino</vt:lpstr>
      <vt:lpstr>Example: the dishonest casino</vt:lpstr>
      <vt:lpstr>Example: the dishonest casino</vt:lpstr>
      <vt:lpstr>The three main questions on HMMs</vt:lpstr>
      <vt:lpstr>Another example: Teacher-mood-model</vt:lpstr>
      <vt:lpstr>Another example: Teacher-mood-model</vt:lpstr>
      <vt:lpstr>Another example: Teacher-mood-model</vt:lpstr>
      <vt:lpstr>HMM: Viterbi algorithm</vt:lpstr>
      <vt:lpstr>HMM: Viterbi algorithm</vt:lpstr>
      <vt:lpstr>HMM: Viterbi algorithm</vt:lpstr>
      <vt:lpstr>HMM: Viterbi algorithm</vt:lpstr>
      <vt:lpstr>HMM: Viterbi algorithm</vt:lpstr>
      <vt:lpstr>HMM: Viterbi algorithm</vt:lpstr>
      <vt:lpstr>HMM: Viterbi algorithm</vt:lpstr>
      <vt:lpstr>HMM: Viterbi algorithm</vt:lpstr>
      <vt:lpstr>HMM: Viterbi algorithm</vt:lpstr>
      <vt:lpstr>HMM: Parameter estimation</vt:lpstr>
      <vt:lpstr>HMM: Parameter estimation</vt:lpstr>
      <vt:lpstr>HMM: Parameter estimation</vt:lpstr>
      <vt:lpstr>HMM in ASR</vt:lpstr>
      <vt:lpstr>HMM in ASR</vt:lpstr>
      <vt:lpstr>Outline</vt:lpstr>
      <vt:lpstr>Language models</vt:lpstr>
      <vt:lpstr>N-Gram models</vt:lpstr>
      <vt:lpstr>Maximum likelihood</vt:lpstr>
      <vt:lpstr>Example: Bernoulli trials</vt:lpstr>
      <vt:lpstr>Maximum Likelihood Estimation</vt:lpstr>
      <vt:lpstr>N-Gram model problems</vt:lpstr>
      <vt:lpstr>Smoothing techniques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Speech Recognition</dc:title>
  <dc:creator>Ying Shen</dc:creator>
  <cp:lastModifiedBy>Ying Shen</cp:lastModifiedBy>
  <cp:revision>237</cp:revision>
  <dcterms:created xsi:type="dcterms:W3CDTF">2015-04-16T02:13:02Z</dcterms:created>
  <dcterms:modified xsi:type="dcterms:W3CDTF">2017-05-27T00:18:34Z</dcterms:modified>
</cp:coreProperties>
</file>